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58" r:id="rId4"/>
    <p:sldId id="286" r:id="rId5"/>
    <p:sldId id="301" r:id="rId6"/>
    <p:sldId id="287" r:id="rId7"/>
    <p:sldId id="288" r:id="rId8"/>
    <p:sldId id="289" r:id="rId9"/>
    <p:sldId id="300" r:id="rId10"/>
    <p:sldId id="260" r:id="rId11"/>
    <p:sldId id="269" r:id="rId12"/>
    <p:sldId id="263" r:id="rId13"/>
    <p:sldId id="261" r:id="rId14"/>
    <p:sldId id="262" r:id="rId15"/>
    <p:sldId id="291" r:id="rId16"/>
    <p:sldId id="292" r:id="rId17"/>
    <p:sldId id="265" r:id="rId18"/>
    <p:sldId id="266" r:id="rId19"/>
    <p:sldId id="275" r:id="rId20"/>
    <p:sldId id="267" r:id="rId21"/>
    <p:sldId id="268" r:id="rId22"/>
    <p:sldId id="293" r:id="rId23"/>
    <p:sldId id="264" r:id="rId24"/>
    <p:sldId id="299" r:id="rId25"/>
    <p:sldId id="29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2"/>
    <p:restoredTop sz="94737"/>
  </p:normalViewPr>
  <p:slideViewPr>
    <p:cSldViewPr snapToGrid="0" snapToObjects="1">
      <p:cViewPr>
        <p:scale>
          <a:sx n="78" d="100"/>
          <a:sy n="78" d="100"/>
        </p:scale>
        <p:origin x="1280" y="6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tiff>
</file>

<file path=ppt/media/image10.png>
</file>

<file path=ppt/media/image11.png>
</file>

<file path=ppt/media/image12.png>
</file>

<file path=ppt/media/image2.tiff>
</file>

<file path=ppt/media/image3.tiff>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AFA5A5-CCCB-2A47-870A-186DCBA962DA}" type="datetimeFigureOut">
              <a:rPr lang="en-US" smtClean="0"/>
              <a:t>3/29/18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DF6F4B-EC9F-5647-B13F-0BCA8CDF4A03}" type="slidenum">
              <a:rPr lang="en-US" smtClean="0"/>
              <a:t>‹#›</a:t>
            </a:fld>
            <a:endParaRPr lang="en-US"/>
          </a:p>
        </p:txBody>
      </p:sp>
    </p:spTree>
    <p:extLst>
      <p:ext uri="{BB962C8B-B14F-4D97-AF65-F5344CB8AC3E}">
        <p14:creationId xmlns:p14="http://schemas.microsoft.com/office/powerpoint/2010/main" val="1833221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C872409-9E7E-614C-B4E7-988E72BA9511}" type="datetimeFigureOut">
              <a:rPr lang="en-US" smtClean="0"/>
              <a:t>3/29/18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2107385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C872409-9E7E-614C-B4E7-988E72BA9511}" type="datetimeFigureOut">
              <a:rPr lang="en-US" smtClean="0"/>
              <a:t>3/29/18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325897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C872409-9E7E-614C-B4E7-988E72BA9511}" type="datetimeFigureOut">
              <a:rPr lang="en-US" smtClean="0"/>
              <a:t>3/29/18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1283596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C872409-9E7E-614C-B4E7-988E72BA9511}" type="datetimeFigureOut">
              <a:rPr lang="en-US" smtClean="0"/>
              <a:t>3/29/18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376258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C872409-9E7E-614C-B4E7-988E72BA9511}" type="datetimeFigureOut">
              <a:rPr lang="en-US" smtClean="0"/>
              <a:t>3/29/18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1577055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C872409-9E7E-614C-B4E7-988E72BA9511}" type="datetimeFigureOut">
              <a:rPr lang="en-US" smtClean="0"/>
              <a:t>3/29/18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1322331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C872409-9E7E-614C-B4E7-988E72BA9511}" type="datetimeFigureOut">
              <a:rPr lang="en-US" smtClean="0"/>
              <a:t>3/29/18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115711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C872409-9E7E-614C-B4E7-988E72BA9511}" type="datetimeFigureOut">
              <a:rPr lang="en-US" smtClean="0"/>
              <a:t>3/29/18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1289690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872409-9E7E-614C-B4E7-988E72BA9511}" type="datetimeFigureOut">
              <a:rPr lang="en-US" smtClean="0"/>
              <a:t>3/29/18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1267985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C872409-9E7E-614C-B4E7-988E72BA9511}" type="datetimeFigureOut">
              <a:rPr lang="en-US" smtClean="0"/>
              <a:t>3/29/18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1558472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C872409-9E7E-614C-B4E7-988E72BA9511}" type="datetimeFigureOut">
              <a:rPr lang="en-US" smtClean="0"/>
              <a:t>3/29/18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F4D471-C120-F44A-8A88-F10F7D92E2E1}" type="slidenum">
              <a:rPr lang="en-US" smtClean="0"/>
              <a:t>‹#›</a:t>
            </a:fld>
            <a:endParaRPr lang="en-US"/>
          </a:p>
        </p:txBody>
      </p:sp>
    </p:spTree>
    <p:extLst>
      <p:ext uri="{BB962C8B-B14F-4D97-AF65-F5344CB8AC3E}">
        <p14:creationId xmlns:p14="http://schemas.microsoft.com/office/powerpoint/2010/main" val="3940718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872409-9E7E-614C-B4E7-988E72BA9511}" type="datetimeFigureOut">
              <a:rPr lang="en-US" smtClean="0"/>
              <a:t>3/29/18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F4D471-C120-F44A-8A88-F10F7D92E2E1}" type="slidenum">
              <a:rPr lang="en-US" smtClean="0"/>
              <a:t>‹#›</a:t>
            </a:fld>
            <a:endParaRPr lang="en-US"/>
          </a:p>
        </p:txBody>
      </p:sp>
    </p:spTree>
    <p:extLst>
      <p:ext uri="{BB962C8B-B14F-4D97-AF65-F5344CB8AC3E}">
        <p14:creationId xmlns:p14="http://schemas.microsoft.com/office/powerpoint/2010/main" val="492052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4"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3.xml.rels><?xml version="1.0" encoding="UTF-8" standalone="yes"?>
<Relationships xmlns="http://schemas.openxmlformats.org/package/2006/relationships"><Relationship Id="rId11" Type="http://schemas.microsoft.com/office/2007/relationships/hdphoto" Target="../media/hdphoto9.wdp"/><Relationship Id="rId12" Type="http://schemas.microsoft.com/office/2007/relationships/hdphoto" Target="../media/hdphoto10.wdp"/><Relationship Id="rId13" Type="http://schemas.microsoft.com/office/2007/relationships/hdphoto" Target="../media/hdphoto11.wdp"/><Relationship Id="rId14" Type="http://schemas.microsoft.com/office/2007/relationships/hdphoto" Target="../media/hdphoto12.wdp"/><Relationship Id="rId15" Type="http://schemas.microsoft.com/office/2007/relationships/hdphoto" Target="../media/hdphoto13.wdp"/><Relationship Id="rId16" Type="http://schemas.microsoft.com/office/2007/relationships/hdphoto" Target="../media/hdphoto14.wdp"/><Relationship Id="rId17" Type="http://schemas.microsoft.com/office/2007/relationships/hdphoto" Target="../media/hdphoto15.wdp"/><Relationship Id="rId18" Type="http://schemas.microsoft.com/office/2007/relationships/hdphoto" Target="../media/hdphoto16.wdp"/><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8.jpeg"/><Relationship Id="rId4" Type="http://schemas.microsoft.com/office/2007/relationships/hdphoto" Target="../media/hdphoto2.wdp"/><Relationship Id="rId5" Type="http://schemas.microsoft.com/office/2007/relationships/hdphoto" Target="../media/hdphoto3.wdp"/><Relationship Id="rId6" Type="http://schemas.microsoft.com/office/2007/relationships/hdphoto" Target="../media/hdphoto4.wdp"/><Relationship Id="rId7" Type="http://schemas.microsoft.com/office/2007/relationships/hdphoto" Target="../media/hdphoto5.wdp"/><Relationship Id="rId8" Type="http://schemas.microsoft.com/office/2007/relationships/hdphoto" Target="../media/hdphoto6.wdp"/><Relationship Id="rId9" Type="http://schemas.microsoft.com/office/2007/relationships/hdphoto" Target="../media/hdphoto7.wdp"/><Relationship Id="rId10" Type="http://schemas.microsoft.com/office/2007/relationships/hdphoto" Target="../media/hdphoto8.wdp"/></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78696" y="2411895"/>
            <a:ext cx="8818323" cy="992050"/>
          </a:xfrm>
        </p:spPr>
        <p:txBody>
          <a:bodyPr>
            <a:normAutofit fontScale="90000"/>
          </a:bodyPr>
          <a:lstStyle/>
          <a:p>
            <a:r>
              <a:rPr lang="en-US" smtClean="0">
                <a:latin typeface="Courier" charset="0"/>
                <a:ea typeface="Courier" charset="0"/>
                <a:cs typeface="Courier" charset="0"/>
              </a:rPr>
              <a:t>Dijkstra’s </a:t>
            </a:r>
            <a:r>
              <a:rPr lang="en-US" dirty="0" smtClean="0">
                <a:latin typeface="Courier" charset="0"/>
                <a:ea typeface="Courier" charset="0"/>
                <a:cs typeface="Courier" charset="0"/>
              </a:rPr>
              <a:t>Algorithm</a:t>
            </a:r>
            <a:endParaRPr lang="en-US" dirty="0">
              <a:latin typeface="Courier" charset="0"/>
              <a:ea typeface="Courier" charset="0"/>
              <a:cs typeface="Courier" charset="0"/>
            </a:endParaRPr>
          </a:p>
        </p:txBody>
      </p:sp>
      <p:sp>
        <p:nvSpPr>
          <p:cNvPr id="3" name="Title 1"/>
          <p:cNvSpPr txBox="1">
            <a:spLocks/>
          </p:cNvSpPr>
          <p:nvPr/>
        </p:nvSpPr>
        <p:spPr>
          <a:xfrm>
            <a:off x="4058431" y="3594970"/>
            <a:ext cx="3796840" cy="5880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200" dirty="0" smtClean="0">
                <a:latin typeface="Courier" charset="0"/>
                <a:ea typeface="Courier" charset="0"/>
                <a:cs typeface="Courier" charset="0"/>
              </a:rPr>
              <a:t>Suyash Shekhar</a:t>
            </a:r>
            <a:endParaRPr lang="en-US" sz="3200" dirty="0">
              <a:latin typeface="Courier" charset="0"/>
              <a:ea typeface="Courier" charset="0"/>
              <a:cs typeface="Courier" charset="0"/>
            </a:endParaRPr>
          </a:p>
        </p:txBody>
      </p:sp>
    </p:spTree>
    <p:extLst>
      <p:ext uri="{BB962C8B-B14F-4D97-AF65-F5344CB8AC3E}">
        <p14:creationId xmlns:p14="http://schemas.microsoft.com/office/powerpoint/2010/main" val="19284522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ctrTitle"/>
          </p:nvPr>
        </p:nvSpPr>
        <p:spPr>
          <a:xfrm>
            <a:off x="270933" y="237067"/>
            <a:ext cx="11683999" cy="6161869"/>
          </a:xfrm>
        </p:spPr>
        <p:txBody>
          <a:bodyPr>
            <a:noAutofit/>
          </a:bodyPr>
          <a:lstStyle/>
          <a:p>
            <a:pPr algn="l"/>
            <a:r>
              <a:rPr lang="en-US" sz="2200" dirty="0">
                <a:latin typeface="Courier" charset="0"/>
                <a:ea typeface="Courier" charset="0"/>
                <a:cs typeface="Courier" charset="0"/>
              </a:rPr>
              <a:t>function </a:t>
            </a:r>
            <a:r>
              <a:rPr lang="en-US" sz="2200" dirty="0">
                <a:solidFill>
                  <a:srgbClr val="7030A0"/>
                </a:solidFill>
                <a:latin typeface="Courier" charset="0"/>
                <a:ea typeface="Courier" charset="0"/>
                <a:cs typeface="Courier" charset="0"/>
              </a:rPr>
              <a:t>Dijkstra</a:t>
            </a:r>
            <a:r>
              <a:rPr lang="en-US" sz="2200" dirty="0">
                <a:latin typeface="Courier" charset="0"/>
                <a:ea typeface="Courier" charset="0"/>
                <a:cs typeface="Courier" charset="0"/>
              </a:rPr>
              <a:t>(Graph, source): </a:t>
            </a:r>
            <a:r>
              <a:rPr lang="en-US" sz="2200" dirty="0" smtClean="0">
                <a:latin typeface="Courier" charset="0"/>
                <a:ea typeface="Courier" charset="0"/>
                <a:cs typeface="Courier" charset="0"/>
              </a:rPr>
              <a:t/>
            </a:r>
            <a:br>
              <a:rPr lang="en-US" sz="2200" dirty="0" smtClean="0">
                <a:latin typeface="Courier" charset="0"/>
                <a:ea typeface="Courier" charset="0"/>
                <a:cs typeface="Courier" charset="0"/>
              </a:rPr>
            </a:br>
            <a:r>
              <a:rPr lang="en-US" sz="2200" dirty="0" smtClean="0">
                <a:latin typeface="Courier" charset="0"/>
                <a:ea typeface="Courier" charset="0"/>
                <a:cs typeface="Courier" charset="0"/>
              </a:rPr>
              <a:t>    </a:t>
            </a:r>
            <a:r>
              <a:rPr lang="en-US" sz="2200" dirty="0" err="1" smtClean="0">
                <a:latin typeface="Courier" charset="0"/>
                <a:ea typeface="Courier" charset="0"/>
                <a:cs typeface="Courier" charset="0"/>
              </a:rPr>
              <a:t>dist</a:t>
            </a:r>
            <a:r>
              <a:rPr lang="en-US" sz="2200" dirty="0" smtClean="0">
                <a:latin typeface="Courier" charset="0"/>
                <a:ea typeface="Courier" charset="0"/>
                <a:cs typeface="Courier" charset="0"/>
              </a:rPr>
              <a:t>[source] := 0 </a:t>
            </a:r>
            <a:r>
              <a:rPr lang="en-US" sz="2200" i="1" dirty="0" smtClean="0">
                <a:solidFill>
                  <a:srgbClr val="00B050"/>
                </a:solidFill>
                <a:latin typeface="Courier" charset="0"/>
                <a:ea typeface="Courier" charset="0"/>
                <a:cs typeface="Courier" charset="0"/>
              </a:rPr>
              <a:t>// Distance from source to source is set to 0</a:t>
            </a:r>
            <a:r>
              <a:rPr lang="en-US" sz="2200" dirty="0" smtClean="0">
                <a:solidFill>
                  <a:srgbClr val="00B050"/>
                </a:solidFill>
                <a:latin typeface="Courier" charset="0"/>
                <a:ea typeface="Courier" charset="0"/>
                <a:cs typeface="Courier" charset="0"/>
              </a:rPr>
              <a:t> </a:t>
            </a:r>
            <a:r>
              <a:rPr lang="en-US" sz="2200" dirty="0" smtClean="0">
                <a:latin typeface="Courier" charset="0"/>
                <a:ea typeface="Courier" charset="0"/>
                <a:cs typeface="Courier" charset="0"/>
              </a:rPr>
              <a:t/>
            </a:r>
            <a:br>
              <a:rPr lang="en-US" sz="2200" dirty="0" smtClean="0">
                <a:latin typeface="Courier" charset="0"/>
                <a:ea typeface="Courier" charset="0"/>
                <a:cs typeface="Courier" charset="0"/>
              </a:rPr>
            </a:br>
            <a:r>
              <a:rPr lang="en-US" sz="2200" dirty="0">
                <a:latin typeface="Courier" charset="0"/>
                <a:ea typeface="Courier" charset="0"/>
                <a:cs typeface="Courier" charset="0"/>
              </a:rPr>
              <a:t> </a:t>
            </a:r>
            <a:r>
              <a:rPr lang="en-US" sz="2200" dirty="0" smtClean="0">
                <a:latin typeface="Courier" charset="0"/>
                <a:ea typeface="Courier" charset="0"/>
                <a:cs typeface="Courier" charset="0"/>
              </a:rPr>
              <a:t>   for </a:t>
            </a:r>
            <a:r>
              <a:rPr lang="en-US" sz="2200" dirty="0">
                <a:latin typeface="Courier" charset="0"/>
                <a:ea typeface="Courier" charset="0"/>
                <a:cs typeface="Courier" charset="0"/>
              </a:rPr>
              <a:t>each vertex v in Graph: </a:t>
            </a:r>
            <a:r>
              <a:rPr lang="en-US" sz="2200" i="1" dirty="0">
                <a:solidFill>
                  <a:srgbClr val="00B050"/>
                </a:solidFill>
                <a:latin typeface="Courier" charset="0"/>
                <a:ea typeface="Courier" charset="0"/>
                <a:cs typeface="Courier" charset="0"/>
              </a:rPr>
              <a:t>// Initializations</a:t>
            </a:r>
            <a:r>
              <a:rPr lang="en-US" sz="2200" dirty="0">
                <a:solidFill>
                  <a:srgbClr val="00B050"/>
                </a:solidFill>
                <a:latin typeface="Courier" charset="0"/>
                <a:ea typeface="Courier" charset="0"/>
                <a:cs typeface="Courier" charset="0"/>
              </a:rPr>
              <a:t> </a:t>
            </a:r>
            <a:r>
              <a:rPr lang="en-US" sz="2200" dirty="0" smtClean="0">
                <a:solidFill>
                  <a:srgbClr val="00B050"/>
                </a:solidFill>
                <a:latin typeface="Courier" charset="0"/>
                <a:ea typeface="Courier" charset="0"/>
                <a:cs typeface="Courier" charset="0"/>
              </a:rPr>
              <a:t/>
            </a:r>
            <a:br>
              <a:rPr lang="en-US" sz="2200" dirty="0" smtClean="0">
                <a:solidFill>
                  <a:srgbClr val="00B050"/>
                </a:solidFill>
                <a:latin typeface="Courier" charset="0"/>
                <a:ea typeface="Courier" charset="0"/>
                <a:cs typeface="Courier" charset="0"/>
              </a:rPr>
            </a:br>
            <a:r>
              <a:rPr lang="en-US" sz="2200" dirty="0" smtClean="0">
                <a:latin typeface="Courier" charset="0"/>
                <a:ea typeface="Courier" charset="0"/>
                <a:cs typeface="Courier" charset="0"/>
              </a:rPr>
              <a:t>        if v ≠ source</a:t>
            </a:r>
            <a:br>
              <a:rPr lang="en-US" sz="2200" dirty="0" smtClean="0">
                <a:latin typeface="Courier" charset="0"/>
                <a:ea typeface="Courier" charset="0"/>
                <a:cs typeface="Courier" charset="0"/>
              </a:rPr>
            </a:br>
            <a:r>
              <a:rPr lang="en-US" sz="2200" dirty="0">
                <a:latin typeface="Courier" charset="0"/>
                <a:ea typeface="Courier" charset="0"/>
                <a:cs typeface="Courier" charset="0"/>
              </a:rPr>
              <a:t> </a:t>
            </a:r>
            <a:r>
              <a:rPr lang="en-US" sz="2200" dirty="0" smtClean="0">
                <a:latin typeface="Courier" charset="0"/>
                <a:ea typeface="Courier" charset="0"/>
                <a:cs typeface="Courier" charset="0"/>
              </a:rPr>
              <a:t>           </a:t>
            </a:r>
            <a:r>
              <a:rPr lang="en-US" sz="2200" dirty="0" err="1" smtClean="0">
                <a:latin typeface="Courier" charset="0"/>
                <a:ea typeface="Courier" charset="0"/>
                <a:cs typeface="Courier" charset="0"/>
              </a:rPr>
              <a:t>dist</a:t>
            </a:r>
            <a:r>
              <a:rPr lang="en-US" sz="2200" dirty="0" smtClean="0">
                <a:latin typeface="Courier" charset="0"/>
                <a:ea typeface="Courier" charset="0"/>
                <a:cs typeface="Courier" charset="0"/>
              </a:rPr>
              <a:t>[v] := infinity </a:t>
            </a:r>
            <a:br>
              <a:rPr lang="en-US" sz="2200" dirty="0" smtClean="0">
                <a:latin typeface="Courier" charset="0"/>
                <a:ea typeface="Courier" charset="0"/>
                <a:cs typeface="Courier" charset="0"/>
              </a:rPr>
            </a:br>
            <a:r>
              <a:rPr lang="en-US" sz="2200" dirty="0">
                <a:latin typeface="Courier" charset="0"/>
                <a:ea typeface="Courier" charset="0"/>
                <a:cs typeface="Courier" charset="0"/>
              </a:rPr>
              <a:t> </a:t>
            </a:r>
            <a:r>
              <a:rPr lang="en-US" sz="2200" dirty="0" smtClean="0">
                <a:latin typeface="Courier" charset="0"/>
                <a:ea typeface="Courier" charset="0"/>
                <a:cs typeface="Courier" charset="0"/>
              </a:rPr>
              <a:t>       add </a:t>
            </a:r>
            <a:r>
              <a:rPr lang="en-US" sz="2200" dirty="0">
                <a:latin typeface="Courier" charset="0"/>
                <a:ea typeface="Courier" charset="0"/>
                <a:cs typeface="Courier" charset="0"/>
              </a:rPr>
              <a:t>v to Q </a:t>
            </a:r>
            <a:r>
              <a:rPr lang="en-US" sz="2200" i="1" dirty="0" smtClean="0">
                <a:solidFill>
                  <a:srgbClr val="00B050"/>
                </a:solidFill>
                <a:latin typeface="Courier" charset="0"/>
                <a:ea typeface="Courier" charset="0"/>
                <a:cs typeface="Courier" charset="0"/>
              </a:rPr>
              <a:t>// </a:t>
            </a:r>
            <a:r>
              <a:rPr lang="en-US" sz="2200" i="1" dirty="0">
                <a:solidFill>
                  <a:srgbClr val="00B050"/>
                </a:solidFill>
                <a:latin typeface="Courier" charset="0"/>
                <a:ea typeface="Courier" charset="0"/>
                <a:cs typeface="Courier" charset="0"/>
              </a:rPr>
              <a:t>All nodes initially in Q</a:t>
            </a:r>
            <a:r>
              <a:rPr lang="en-US" sz="2200" dirty="0">
                <a:solidFill>
                  <a:srgbClr val="00B050"/>
                </a:solidFill>
                <a:latin typeface="Courier" charset="0"/>
                <a:ea typeface="Courier" charset="0"/>
                <a:cs typeface="Courier" charset="0"/>
              </a:rPr>
              <a:t> </a:t>
            </a:r>
            <a:r>
              <a:rPr lang="en-US" sz="2200" dirty="0" smtClean="0">
                <a:solidFill>
                  <a:srgbClr val="00B050"/>
                </a:solidFill>
                <a:latin typeface="Courier" charset="0"/>
                <a:ea typeface="Courier" charset="0"/>
                <a:cs typeface="Courier" charset="0"/>
              </a:rPr>
              <a:t/>
            </a:r>
            <a:br>
              <a:rPr lang="en-US" sz="2200" dirty="0" smtClean="0">
                <a:solidFill>
                  <a:srgbClr val="00B050"/>
                </a:solidFill>
                <a:latin typeface="Courier" charset="0"/>
                <a:ea typeface="Courier" charset="0"/>
                <a:cs typeface="Courier" charset="0"/>
              </a:rPr>
            </a:br>
            <a:r>
              <a:rPr lang="en-US" sz="2200" dirty="0" smtClean="0">
                <a:latin typeface="Courier" charset="0"/>
                <a:ea typeface="Courier" charset="0"/>
                <a:cs typeface="Courier" charset="0"/>
              </a:rPr>
              <a:t/>
            </a:r>
            <a:br>
              <a:rPr lang="en-US" sz="2200" dirty="0" smtClean="0">
                <a:latin typeface="Courier" charset="0"/>
                <a:ea typeface="Courier" charset="0"/>
                <a:cs typeface="Courier" charset="0"/>
              </a:rPr>
            </a:br>
            <a:r>
              <a:rPr lang="en-US" sz="2200" dirty="0">
                <a:latin typeface="Courier" charset="0"/>
                <a:ea typeface="Courier" charset="0"/>
                <a:cs typeface="Courier" charset="0"/>
              </a:rPr>
              <a:t> </a:t>
            </a:r>
            <a:r>
              <a:rPr lang="en-US" sz="2200" dirty="0" smtClean="0">
                <a:latin typeface="Courier" charset="0"/>
                <a:ea typeface="Courier" charset="0"/>
                <a:cs typeface="Courier" charset="0"/>
              </a:rPr>
              <a:t>   </a:t>
            </a:r>
            <a:r>
              <a:rPr lang="en-US" sz="2200" dirty="0" smtClean="0">
                <a:solidFill>
                  <a:srgbClr val="7030A0"/>
                </a:solidFill>
                <a:latin typeface="Courier" charset="0"/>
                <a:ea typeface="Courier" charset="0"/>
                <a:cs typeface="Courier" charset="0"/>
              </a:rPr>
              <a:t>while </a:t>
            </a:r>
            <a:r>
              <a:rPr lang="en-US" sz="2200" dirty="0">
                <a:solidFill>
                  <a:srgbClr val="7030A0"/>
                </a:solidFill>
                <a:latin typeface="Courier" charset="0"/>
                <a:ea typeface="Courier" charset="0"/>
                <a:cs typeface="Courier" charset="0"/>
              </a:rPr>
              <a:t>Q is not empty: </a:t>
            </a:r>
            <a:r>
              <a:rPr lang="en-US" sz="2200" i="1" dirty="0">
                <a:solidFill>
                  <a:srgbClr val="00B050"/>
                </a:solidFill>
                <a:latin typeface="Courier" charset="0"/>
                <a:ea typeface="Courier" charset="0"/>
                <a:cs typeface="Courier" charset="0"/>
              </a:rPr>
              <a:t>// The main loop</a:t>
            </a:r>
            <a:r>
              <a:rPr lang="en-US" sz="2200" dirty="0">
                <a:solidFill>
                  <a:srgbClr val="00B050"/>
                </a:solidFill>
                <a:latin typeface="Courier" charset="0"/>
                <a:ea typeface="Courier" charset="0"/>
                <a:cs typeface="Courier" charset="0"/>
              </a:rPr>
              <a:t> </a:t>
            </a:r>
            <a:r>
              <a:rPr lang="en-US" sz="2200" dirty="0" smtClean="0">
                <a:solidFill>
                  <a:srgbClr val="00B050"/>
                </a:solidFill>
                <a:latin typeface="Courier" charset="0"/>
                <a:ea typeface="Courier" charset="0"/>
                <a:cs typeface="Courier" charset="0"/>
              </a:rPr>
              <a:t/>
            </a:r>
            <a:br>
              <a:rPr lang="en-US" sz="2200" dirty="0" smtClean="0">
                <a:solidFill>
                  <a:srgbClr val="00B050"/>
                </a:solidFill>
                <a:latin typeface="Courier" charset="0"/>
                <a:ea typeface="Courier" charset="0"/>
                <a:cs typeface="Courier" charset="0"/>
              </a:rPr>
            </a:br>
            <a:r>
              <a:rPr lang="en-US" sz="2200" dirty="0">
                <a:solidFill>
                  <a:srgbClr val="7030A0"/>
                </a:solidFill>
                <a:latin typeface="Courier" charset="0"/>
                <a:ea typeface="Courier" charset="0"/>
                <a:cs typeface="Courier" charset="0"/>
              </a:rPr>
              <a:t> </a:t>
            </a:r>
            <a:r>
              <a:rPr lang="en-US" sz="2200" dirty="0" smtClean="0">
                <a:solidFill>
                  <a:srgbClr val="7030A0"/>
                </a:solidFill>
                <a:latin typeface="Courier" charset="0"/>
                <a:ea typeface="Courier" charset="0"/>
                <a:cs typeface="Courier" charset="0"/>
              </a:rPr>
              <a:t>       v </a:t>
            </a:r>
            <a:r>
              <a:rPr lang="en-US" sz="2200" dirty="0">
                <a:solidFill>
                  <a:srgbClr val="7030A0"/>
                </a:solidFill>
                <a:latin typeface="Courier" charset="0"/>
                <a:ea typeface="Courier" charset="0"/>
                <a:cs typeface="Courier" charset="0"/>
              </a:rPr>
              <a:t>:= vertex in Q with min </a:t>
            </a:r>
            <a:r>
              <a:rPr lang="en-US" sz="2200" dirty="0" err="1">
                <a:solidFill>
                  <a:srgbClr val="7030A0"/>
                </a:solidFill>
                <a:latin typeface="Courier" charset="0"/>
                <a:ea typeface="Courier" charset="0"/>
                <a:cs typeface="Courier" charset="0"/>
              </a:rPr>
              <a:t>dist</a:t>
            </a:r>
            <a:r>
              <a:rPr lang="en-US" sz="2200" dirty="0">
                <a:solidFill>
                  <a:srgbClr val="7030A0"/>
                </a:solidFill>
                <a:latin typeface="Courier" charset="0"/>
                <a:ea typeface="Courier" charset="0"/>
                <a:cs typeface="Courier" charset="0"/>
              </a:rPr>
              <a:t>[v</a:t>
            </a:r>
            <a:r>
              <a:rPr lang="en-US" sz="2200" dirty="0" smtClean="0">
                <a:solidFill>
                  <a:srgbClr val="7030A0"/>
                </a:solidFill>
                <a:latin typeface="Courier" charset="0"/>
                <a:ea typeface="Courier" charset="0"/>
                <a:cs typeface="Courier" charset="0"/>
              </a:rPr>
              <a:t>]</a:t>
            </a:r>
            <a:br>
              <a:rPr lang="en-US" sz="2200" dirty="0" smtClean="0">
                <a:solidFill>
                  <a:srgbClr val="7030A0"/>
                </a:solidFill>
                <a:latin typeface="Courier" charset="0"/>
                <a:ea typeface="Courier" charset="0"/>
                <a:cs typeface="Courier" charset="0"/>
              </a:rPr>
            </a:br>
            <a:r>
              <a:rPr lang="en-US" sz="2200" dirty="0">
                <a:solidFill>
                  <a:srgbClr val="7030A0"/>
                </a:solidFill>
                <a:latin typeface="Courier" charset="0"/>
                <a:ea typeface="Courier" charset="0"/>
                <a:cs typeface="Courier" charset="0"/>
              </a:rPr>
              <a:t> </a:t>
            </a:r>
            <a:r>
              <a:rPr lang="en-US" sz="2200" dirty="0" smtClean="0">
                <a:solidFill>
                  <a:srgbClr val="7030A0"/>
                </a:solidFill>
                <a:latin typeface="Courier" charset="0"/>
                <a:ea typeface="Courier" charset="0"/>
                <a:cs typeface="Courier" charset="0"/>
              </a:rPr>
              <a:t>       remove </a:t>
            </a:r>
            <a:r>
              <a:rPr lang="en-US" sz="2200" dirty="0">
                <a:solidFill>
                  <a:srgbClr val="7030A0"/>
                </a:solidFill>
                <a:latin typeface="Courier" charset="0"/>
                <a:ea typeface="Courier" charset="0"/>
                <a:cs typeface="Courier" charset="0"/>
              </a:rPr>
              <a:t>v from Q </a:t>
            </a:r>
            <a:r>
              <a:rPr lang="en-US" sz="2200" dirty="0" smtClean="0">
                <a:solidFill>
                  <a:srgbClr val="7030A0"/>
                </a:solidFill>
                <a:latin typeface="Courier" charset="0"/>
                <a:ea typeface="Courier" charset="0"/>
                <a:cs typeface="Courier" charset="0"/>
              </a:rPr>
              <a:t/>
            </a:r>
            <a:br>
              <a:rPr lang="en-US" sz="2200" dirty="0" smtClean="0">
                <a:solidFill>
                  <a:srgbClr val="7030A0"/>
                </a:solidFill>
                <a:latin typeface="Courier" charset="0"/>
                <a:ea typeface="Courier" charset="0"/>
                <a:cs typeface="Courier" charset="0"/>
              </a:rPr>
            </a:br>
            <a:r>
              <a:rPr lang="en-US" sz="2200" dirty="0">
                <a:solidFill>
                  <a:srgbClr val="7030A0"/>
                </a:solidFill>
                <a:latin typeface="Courier" charset="0"/>
                <a:ea typeface="Courier" charset="0"/>
                <a:cs typeface="Courier" charset="0"/>
              </a:rPr>
              <a:t/>
            </a:r>
            <a:br>
              <a:rPr lang="en-US" sz="2200" dirty="0">
                <a:solidFill>
                  <a:srgbClr val="7030A0"/>
                </a:solidFill>
                <a:latin typeface="Courier" charset="0"/>
                <a:ea typeface="Courier" charset="0"/>
                <a:cs typeface="Courier" charset="0"/>
              </a:rPr>
            </a:br>
            <a:r>
              <a:rPr lang="en-US" sz="2200" dirty="0" smtClean="0">
                <a:solidFill>
                  <a:srgbClr val="7030A0"/>
                </a:solidFill>
                <a:latin typeface="Courier" charset="0"/>
                <a:ea typeface="Courier" charset="0"/>
                <a:cs typeface="Courier" charset="0"/>
              </a:rPr>
              <a:t>	for </a:t>
            </a:r>
            <a:r>
              <a:rPr lang="en-US" sz="2200" dirty="0">
                <a:solidFill>
                  <a:srgbClr val="7030A0"/>
                </a:solidFill>
                <a:latin typeface="Courier" charset="0"/>
                <a:ea typeface="Courier" charset="0"/>
                <a:cs typeface="Courier" charset="0"/>
              </a:rPr>
              <a:t>each neighbor u of v: </a:t>
            </a:r>
            <a:r>
              <a:rPr lang="en-US" sz="2200" i="1" dirty="0">
                <a:solidFill>
                  <a:srgbClr val="00B050"/>
                </a:solidFill>
                <a:latin typeface="Courier" charset="0"/>
                <a:ea typeface="Courier" charset="0"/>
                <a:cs typeface="Courier" charset="0"/>
              </a:rPr>
              <a:t>// where neighbor u has not yet been </a:t>
            </a:r>
            <a:r>
              <a:rPr lang="en-US" sz="2200" i="1" dirty="0" smtClean="0">
                <a:solidFill>
                  <a:srgbClr val="00B050"/>
                </a:solidFill>
                <a:latin typeface="Courier" charset="0"/>
                <a:ea typeface="Courier" charset="0"/>
                <a:cs typeface="Courier" charset="0"/>
              </a:rPr>
              <a:t/>
            </a:r>
            <a:br>
              <a:rPr lang="en-US" sz="2200" i="1" dirty="0" smtClean="0">
                <a:solidFill>
                  <a:srgbClr val="00B050"/>
                </a:solidFill>
                <a:latin typeface="Courier" charset="0"/>
                <a:ea typeface="Courier" charset="0"/>
                <a:cs typeface="Courier" charset="0"/>
              </a:rPr>
            </a:br>
            <a:r>
              <a:rPr lang="en-US" sz="2200" i="1" dirty="0">
                <a:solidFill>
                  <a:srgbClr val="00B050"/>
                </a:solidFill>
                <a:latin typeface="Courier" charset="0"/>
                <a:ea typeface="Courier" charset="0"/>
                <a:cs typeface="Courier" charset="0"/>
              </a:rPr>
              <a:t> </a:t>
            </a:r>
            <a:r>
              <a:rPr lang="en-US" sz="2200" i="1" dirty="0" smtClean="0">
                <a:solidFill>
                  <a:srgbClr val="00B050"/>
                </a:solidFill>
                <a:latin typeface="Courier" charset="0"/>
                <a:ea typeface="Courier" charset="0"/>
                <a:cs typeface="Courier" charset="0"/>
              </a:rPr>
              <a:t>                                  removed </a:t>
            </a:r>
            <a:r>
              <a:rPr lang="en-US" sz="2200" i="1" dirty="0">
                <a:solidFill>
                  <a:srgbClr val="00B050"/>
                </a:solidFill>
                <a:latin typeface="Courier" charset="0"/>
                <a:ea typeface="Courier" charset="0"/>
                <a:cs typeface="Courier" charset="0"/>
              </a:rPr>
              <a:t>from Q.</a:t>
            </a:r>
            <a:r>
              <a:rPr lang="en-US" sz="2200" dirty="0">
                <a:solidFill>
                  <a:srgbClr val="00B050"/>
                </a:solidFill>
                <a:latin typeface="Courier" charset="0"/>
                <a:ea typeface="Courier" charset="0"/>
                <a:cs typeface="Courier" charset="0"/>
              </a:rPr>
              <a:t> </a:t>
            </a:r>
            <a:r>
              <a:rPr lang="en-US" sz="2200" dirty="0" smtClean="0">
                <a:solidFill>
                  <a:srgbClr val="00B050"/>
                </a:solidFill>
                <a:latin typeface="Courier" charset="0"/>
                <a:ea typeface="Courier" charset="0"/>
                <a:cs typeface="Courier" charset="0"/>
              </a:rPr>
              <a:t/>
            </a:r>
            <a:br>
              <a:rPr lang="en-US" sz="2200" dirty="0" smtClean="0">
                <a:solidFill>
                  <a:srgbClr val="00B050"/>
                </a:solidFill>
                <a:latin typeface="Courier" charset="0"/>
                <a:ea typeface="Courier" charset="0"/>
                <a:cs typeface="Courier" charset="0"/>
              </a:rPr>
            </a:br>
            <a:r>
              <a:rPr lang="en-US" sz="2200" dirty="0">
                <a:solidFill>
                  <a:srgbClr val="7030A0"/>
                </a:solidFill>
                <a:latin typeface="Courier" charset="0"/>
                <a:ea typeface="Courier" charset="0"/>
                <a:cs typeface="Courier" charset="0"/>
              </a:rPr>
              <a:t>	 </a:t>
            </a:r>
            <a:r>
              <a:rPr lang="en-US" sz="2200" dirty="0" smtClean="0">
                <a:solidFill>
                  <a:srgbClr val="7030A0"/>
                </a:solidFill>
                <a:latin typeface="Courier" charset="0"/>
                <a:ea typeface="Courier" charset="0"/>
                <a:cs typeface="Courier" charset="0"/>
              </a:rPr>
              <a:t>   alt </a:t>
            </a:r>
            <a:r>
              <a:rPr lang="en-US" sz="2200" dirty="0">
                <a:solidFill>
                  <a:srgbClr val="7030A0"/>
                </a:solidFill>
                <a:latin typeface="Courier" charset="0"/>
                <a:ea typeface="Courier" charset="0"/>
                <a:cs typeface="Courier" charset="0"/>
              </a:rPr>
              <a:t>:= </a:t>
            </a:r>
            <a:r>
              <a:rPr lang="en-US" sz="2200" dirty="0" err="1">
                <a:solidFill>
                  <a:srgbClr val="7030A0"/>
                </a:solidFill>
                <a:latin typeface="Courier" charset="0"/>
                <a:ea typeface="Courier" charset="0"/>
                <a:cs typeface="Courier" charset="0"/>
              </a:rPr>
              <a:t>dist</a:t>
            </a:r>
            <a:r>
              <a:rPr lang="en-US" sz="2200" dirty="0">
                <a:solidFill>
                  <a:srgbClr val="7030A0"/>
                </a:solidFill>
                <a:latin typeface="Courier" charset="0"/>
                <a:ea typeface="Courier" charset="0"/>
                <a:cs typeface="Courier" charset="0"/>
              </a:rPr>
              <a:t>[v] + length(v, u) </a:t>
            </a:r>
            <a:r>
              <a:rPr lang="en-US" sz="2200" dirty="0" smtClean="0">
                <a:solidFill>
                  <a:srgbClr val="7030A0"/>
                </a:solidFill>
                <a:latin typeface="Courier" charset="0"/>
                <a:ea typeface="Courier" charset="0"/>
                <a:cs typeface="Courier" charset="0"/>
              </a:rPr>
              <a:t/>
            </a:r>
            <a:br>
              <a:rPr lang="en-US" sz="2200" dirty="0" smtClean="0">
                <a:solidFill>
                  <a:srgbClr val="7030A0"/>
                </a:solidFill>
                <a:latin typeface="Courier" charset="0"/>
                <a:ea typeface="Courier" charset="0"/>
                <a:cs typeface="Courier" charset="0"/>
              </a:rPr>
            </a:br>
            <a:r>
              <a:rPr lang="en-US" sz="2200" dirty="0">
                <a:solidFill>
                  <a:srgbClr val="7030A0"/>
                </a:solidFill>
                <a:latin typeface="Courier" charset="0"/>
                <a:ea typeface="Courier" charset="0"/>
                <a:cs typeface="Courier" charset="0"/>
              </a:rPr>
              <a:t>	 </a:t>
            </a:r>
            <a:r>
              <a:rPr lang="en-US" sz="2200" dirty="0" smtClean="0">
                <a:solidFill>
                  <a:srgbClr val="7030A0"/>
                </a:solidFill>
                <a:latin typeface="Courier" charset="0"/>
                <a:ea typeface="Courier" charset="0"/>
                <a:cs typeface="Courier" charset="0"/>
              </a:rPr>
              <a:t>   if </a:t>
            </a:r>
            <a:r>
              <a:rPr lang="en-US" sz="2200" dirty="0">
                <a:solidFill>
                  <a:srgbClr val="7030A0"/>
                </a:solidFill>
                <a:latin typeface="Courier" charset="0"/>
                <a:ea typeface="Courier" charset="0"/>
                <a:cs typeface="Courier" charset="0"/>
              </a:rPr>
              <a:t>alt &lt; </a:t>
            </a:r>
            <a:r>
              <a:rPr lang="en-US" sz="2200" dirty="0" err="1">
                <a:solidFill>
                  <a:srgbClr val="7030A0"/>
                </a:solidFill>
                <a:latin typeface="Courier" charset="0"/>
                <a:ea typeface="Courier" charset="0"/>
                <a:cs typeface="Courier" charset="0"/>
              </a:rPr>
              <a:t>dist</a:t>
            </a:r>
            <a:r>
              <a:rPr lang="en-US" sz="2200" dirty="0">
                <a:solidFill>
                  <a:srgbClr val="7030A0"/>
                </a:solidFill>
                <a:latin typeface="Courier" charset="0"/>
                <a:ea typeface="Courier" charset="0"/>
                <a:cs typeface="Courier" charset="0"/>
              </a:rPr>
              <a:t>[u]: </a:t>
            </a:r>
            <a:r>
              <a:rPr lang="en-US" sz="2200" dirty="0" smtClean="0">
                <a:solidFill>
                  <a:srgbClr val="7030A0"/>
                </a:solidFill>
                <a:latin typeface="Courier" charset="0"/>
                <a:ea typeface="Courier" charset="0"/>
                <a:cs typeface="Courier" charset="0"/>
              </a:rPr>
              <a:t>   </a:t>
            </a:r>
            <a:r>
              <a:rPr lang="en-US" sz="2200" i="1" dirty="0" smtClean="0">
                <a:solidFill>
                  <a:srgbClr val="00B050"/>
                </a:solidFill>
                <a:latin typeface="Courier" charset="0"/>
                <a:ea typeface="Courier" charset="0"/>
                <a:cs typeface="Courier" charset="0"/>
              </a:rPr>
              <a:t>// </a:t>
            </a:r>
            <a:r>
              <a:rPr lang="en-US" sz="2200" i="1" dirty="0">
                <a:solidFill>
                  <a:srgbClr val="00B050"/>
                </a:solidFill>
                <a:latin typeface="Courier" charset="0"/>
                <a:ea typeface="Courier" charset="0"/>
                <a:cs typeface="Courier" charset="0"/>
              </a:rPr>
              <a:t>A shorter path to u has been found</a:t>
            </a:r>
            <a:r>
              <a:rPr lang="en-US" sz="2200" dirty="0">
                <a:solidFill>
                  <a:srgbClr val="00B050"/>
                </a:solidFill>
                <a:latin typeface="Courier" charset="0"/>
                <a:ea typeface="Courier" charset="0"/>
                <a:cs typeface="Courier" charset="0"/>
              </a:rPr>
              <a:t> </a:t>
            </a:r>
            <a:r>
              <a:rPr lang="en-US" sz="2200" dirty="0" smtClean="0">
                <a:solidFill>
                  <a:srgbClr val="00B050"/>
                </a:solidFill>
                <a:latin typeface="Courier" charset="0"/>
                <a:ea typeface="Courier" charset="0"/>
                <a:cs typeface="Courier" charset="0"/>
              </a:rPr>
              <a:t/>
            </a:r>
            <a:br>
              <a:rPr lang="en-US" sz="2200" dirty="0" smtClean="0">
                <a:solidFill>
                  <a:srgbClr val="00B050"/>
                </a:solidFill>
                <a:latin typeface="Courier" charset="0"/>
                <a:ea typeface="Courier" charset="0"/>
                <a:cs typeface="Courier" charset="0"/>
              </a:rPr>
            </a:br>
            <a:r>
              <a:rPr lang="en-US" sz="2200" dirty="0">
                <a:solidFill>
                  <a:srgbClr val="7030A0"/>
                </a:solidFill>
                <a:latin typeface="Courier" charset="0"/>
                <a:ea typeface="Courier" charset="0"/>
                <a:cs typeface="Courier" charset="0"/>
              </a:rPr>
              <a:t>	</a:t>
            </a:r>
            <a:r>
              <a:rPr lang="en-US" sz="2200" dirty="0" smtClean="0">
                <a:solidFill>
                  <a:srgbClr val="7030A0"/>
                </a:solidFill>
                <a:latin typeface="Courier" charset="0"/>
                <a:ea typeface="Courier" charset="0"/>
                <a:cs typeface="Courier" charset="0"/>
              </a:rPr>
              <a:t>        </a:t>
            </a:r>
            <a:r>
              <a:rPr lang="en-US" sz="2200" dirty="0" err="1" smtClean="0">
                <a:solidFill>
                  <a:srgbClr val="7030A0"/>
                </a:solidFill>
                <a:latin typeface="Courier" charset="0"/>
                <a:ea typeface="Courier" charset="0"/>
                <a:cs typeface="Courier" charset="0"/>
              </a:rPr>
              <a:t>dist</a:t>
            </a:r>
            <a:r>
              <a:rPr lang="en-US" sz="2200" dirty="0" smtClean="0">
                <a:solidFill>
                  <a:srgbClr val="7030A0"/>
                </a:solidFill>
                <a:latin typeface="Courier" charset="0"/>
                <a:ea typeface="Courier" charset="0"/>
                <a:cs typeface="Courier" charset="0"/>
              </a:rPr>
              <a:t>[u</a:t>
            </a:r>
            <a:r>
              <a:rPr lang="en-US" sz="2200" dirty="0">
                <a:solidFill>
                  <a:srgbClr val="7030A0"/>
                </a:solidFill>
                <a:latin typeface="Courier" charset="0"/>
                <a:ea typeface="Courier" charset="0"/>
                <a:cs typeface="Courier" charset="0"/>
              </a:rPr>
              <a:t>] := alt </a:t>
            </a:r>
            <a:r>
              <a:rPr lang="en-US" sz="2200" dirty="0" smtClean="0">
                <a:solidFill>
                  <a:srgbClr val="7030A0"/>
                </a:solidFill>
                <a:latin typeface="Courier" charset="0"/>
                <a:ea typeface="Courier" charset="0"/>
                <a:cs typeface="Courier" charset="0"/>
              </a:rPr>
              <a:t>  </a:t>
            </a:r>
            <a:r>
              <a:rPr lang="en-US" sz="2200" i="1" dirty="0" smtClean="0">
                <a:solidFill>
                  <a:srgbClr val="00B050"/>
                </a:solidFill>
                <a:latin typeface="Courier" charset="0"/>
                <a:ea typeface="Courier" charset="0"/>
                <a:cs typeface="Courier" charset="0"/>
              </a:rPr>
              <a:t>// </a:t>
            </a:r>
            <a:r>
              <a:rPr lang="en-US" sz="2200" i="1" dirty="0">
                <a:solidFill>
                  <a:srgbClr val="00B050"/>
                </a:solidFill>
                <a:latin typeface="Courier" charset="0"/>
                <a:ea typeface="Courier" charset="0"/>
                <a:cs typeface="Courier" charset="0"/>
              </a:rPr>
              <a:t>Update distance of u </a:t>
            </a:r>
            <a:r>
              <a:rPr lang="en-US" sz="2200" i="1" dirty="0" smtClean="0">
                <a:latin typeface="Courier" charset="0"/>
                <a:ea typeface="Courier" charset="0"/>
                <a:cs typeface="Courier" charset="0"/>
              </a:rPr>
              <a:t/>
            </a:r>
            <a:br>
              <a:rPr lang="en-US" sz="2200" i="1" dirty="0" smtClean="0">
                <a:latin typeface="Courier" charset="0"/>
                <a:ea typeface="Courier" charset="0"/>
                <a:cs typeface="Courier" charset="0"/>
              </a:rPr>
            </a:br>
            <a:r>
              <a:rPr lang="en-US" sz="2200" i="1" dirty="0" smtClean="0">
                <a:latin typeface="Courier" charset="0"/>
                <a:ea typeface="Courier" charset="0"/>
                <a:cs typeface="Courier" charset="0"/>
              </a:rPr>
              <a:t/>
            </a:r>
            <a:br>
              <a:rPr lang="en-US" sz="2200" i="1" dirty="0" smtClean="0">
                <a:latin typeface="Courier" charset="0"/>
                <a:ea typeface="Courier" charset="0"/>
                <a:cs typeface="Courier" charset="0"/>
              </a:rPr>
            </a:br>
            <a:r>
              <a:rPr lang="en-US" sz="2200" i="1" dirty="0" smtClean="0">
                <a:latin typeface="Courier" charset="0"/>
                <a:ea typeface="Courier" charset="0"/>
                <a:cs typeface="Courier" charset="0"/>
              </a:rPr>
              <a:t>    </a:t>
            </a:r>
            <a:r>
              <a:rPr lang="en-US" sz="2200" dirty="0" smtClean="0">
                <a:latin typeface="Courier" charset="0"/>
                <a:ea typeface="Courier" charset="0"/>
                <a:cs typeface="Courier" charset="0"/>
              </a:rPr>
              <a:t>return </a:t>
            </a:r>
            <a:r>
              <a:rPr lang="en-US" sz="2200" dirty="0" err="1">
                <a:latin typeface="Courier" charset="0"/>
                <a:ea typeface="Courier" charset="0"/>
                <a:cs typeface="Courier" charset="0"/>
              </a:rPr>
              <a:t>dist</a:t>
            </a:r>
            <a:r>
              <a:rPr lang="en-US" sz="2200" dirty="0">
                <a:latin typeface="Courier" charset="0"/>
                <a:ea typeface="Courier" charset="0"/>
                <a:cs typeface="Courier" charset="0"/>
              </a:rPr>
              <a:t>[] </a:t>
            </a:r>
            <a:r>
              <a:rPr lang="en-US" sz="2200" dirty="0" smtClean="0">
                <a:latin typeface="Courier" charset="0"/>
                <a:ea typeface="Courier" charset="0"/>
                <a:cs typeface="Courier" charset="0"/>
              </a:rPr>
              <a:t/>
            </a:r>
            <a:br>
              <a:rPr lang="en-US" sz="2200" dirty="0" smtClean="0">
                <a:latin typeface="Courier" charset="0"/>
                <a:ea typeface="Courier" charset="0"/>
                <a:cs typeface="Courier" charset="0"/>
              </a:rPr>
            </a:br>
            <a:r>
              <a:rPr lang="en-US" sz="2200" dirty="0" smtClean="0">
                <a:latin typeface="Courier" charset="0"/>
                <a:ea typeface="Courier" charset="0"/>
                <a:cs typeface="Courier" charset="0"/>
              </a:rPr>
              <a:t>}</a:t>
            </a:r>
            <a:endParaRPr lang="en-US" sz="2200" dirty="0">
              <a:latin typeface="Courier" charset="0"/>
              <a:ea typeface="Courier" charset="0"/>
              <a:cs typeface="Courier" charset="0"/>
            </a:endParaRPr>
          </a:p>
        </p:txBody>
      </p:sp>
    </p:spTree>
    <p:extLst>
      <p:ext uri="{BB962C8B-B14F-4D97-AF65-F5344CB8AC3E}">
        <p14:creationId xmlns:p14="http://schemas.microsoft.com/office/powerpoint/2010/main" val="19996203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b="12600"/>
          <a:stretch/>
        </p:blipFill>
        <p:spPr>
          <a:xfrm>
            <a:off x="1300844" y="555171"/>
            <a:ext cx="10088590" cy="5878285"/>
          </a:xfrm>
          <a:prstGeom prst="rect">
            <a:avLst/>
          </a:prstGeom>
        </p:spPr>
      </p:pic>
    </p:spTree>
    <p:extLst>
      <p:ext uri="{BB962C8B-B14F-4D97-AF65-F5344CB8AC3E}">
        <p14:creationId xmlns:p14="http://schemas.microsoft.com/office/powerpoint/2010/main" val="12359898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0377" y="489858"/>
            <a:ext cx="10508974" cy="1628597"/>
          </a:xfrm>
        </p:spPr>
        <p:txBody>
          <a:bodyPr>
            <a:normAutofit fontScale="90000"/>
          </a:bodyPr>
          <a:lstStyle/>
          <a:p>
            <a:r>
              <a:rPr lang="en-US" smtClean="0">
                <a:latin typeface="Courier" charset="0"/>
                <a:ea typeface="Courier" charset="0"/>
                <a:cs typeface="Courier" charset="0"/>
              </a:rPr>
              <a:t>Why does not work on negative edges?</a:t>
            </a:r>
            <a:endParaRPr lang="en-US" dirty="0">
              <a:latin typeface="Courier" charset="0"/>
              <a:ea typeface="Courier" charset="0"/>
              <a:cs typeface="Courier"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3362" y="2118455"/>
            <a:ext cx="6563004" cy="4388757"/>
          </a:xfrm>
          <a:prstGeom prst="rect">
            <a:avLst/>
          </a:prstGeom>
        </p:spPr>
      </p:pic>
    </p:spTree>
    <p:extLst>
      <p:ext uri="{BB962C8B-B14F-4D97-AF65-F5344CB8AC3E}">
        <p14:creationId xmlns:p14="http://schemas.microsoft.com/office/powerpoint/2010/main" val="6401706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9357" y="251792"/>
            <a:ext cx="11158330" cy="6281530"/>
          </a:xfrm>
        </p:spPr>
        <p:txBody>
          <a:bodyPr>
            <a:normAutofit/>
          </a:bodyPr>
          <a:lstStyle/>
          <a:p>
            <a:r>
              <a:rPr lang="en-US" sz="3600" dirty="0" smtClean="0">
                <a:latin typeface="Courier" charset="0"/>
                <a:ea typeface="Courier" charset="0"/>
                <a:cs typeface="Courier" charset="0"/>
              </a:rPr>
              <a:t/>
            </a:r>
            <a:br>
              <a:rPr lang="en-US" sz="3600" dirty="0" smtClean="0">
                <a:latin typeface="Courier" charset="0"/>
                <a:ea typeface="Courier" charset="0"/>
                <a:cs typeface="Courier" charset="0"/>
              </a:rPr>
            </a:br>
            <a:r>
              <a:rPr lang="en-US" sz="3600" dirty="0">
                <a:latin typeface="Courier" charset="0"/>
                <a:ea typeface="Courier" charset="0"/>
                <a:cs typeface="Courier" charset="0"/>
              </a:rPr>
              <a:t/>
            </a:r>
            <a:br>
              <a:rPr lang="en-US" sz="3600" dirty="0">
                <a:latin typeface="Courier" charset="0"/>
                <a:ea typeface="Courier" charset="0"/>
                <a:cs typeface="Courier" charset="0"/>
              </a:rPr>
            </a:br>
            <a:r>
              <a:rPr lang="en-US" sz="3600" dirty="0" smtClean="0">
                <a:latin typeface="Courier" charset="0"/>
                <a:ea typeface="Courier" charset="0"/>
                <a:cs typeface="Courier" charset="0"/>
              </a:rPr>
              <a:t/>
            </a:r>
            <a:br>
              <a:rPr lang="en-US" sz="3600" dirty="0" smtClean="0">
                <a:latin typeface="Courier" charset="0"/>
                <a:ea typeface="Courier" charset="0"/>
                <a:cs typeface="Courier" charset="0"/>
              </a:rPr>
            </a:br>
            <a:r>
              <a:rPr lang="en-US" sz="3600" dirty="0">
                <a:latin typeface="Courier" charset="0"/>
                <a:ea typeface="Courier" charset="0"/>
                <a:cs typeface="Courier" charset="0"/>
              </a:rPr>
              <a:t/>
            </a:r>
            <a:br>
              <a:rPr lang="en-US" sz="3600" dirty="0">
                <a:latin typeface="Courier" charset="0"/>
                <a:ea typeface="Courier" charset="0"/>
                <a:cs typeface="Courier" charset="0"/>
              </a:rPr>
            </a:br>
            <a:r>
              <a:rPr lang="en-US" sz="5300" dirty="0" err="1" smtClean="0">
                <a:latin typeface="Courier" charset="0"/>
                <a:ea typeface="Courier" charset="0"/>
                <a:cs typeface="Courier" charset="0"/>
              </a:rPr>
              <a:t>VlogV</a:t>
            </a:r>
            <a:r>
              <a:rPr lang="en-US" sz="5300" dirty="0" smtClean="0">
                <a:latin typeface="Courier" charset="0"/>
                <a:ea typeface="Courier" charset="0"/>
                <a:cs typeface="Courier" charset="0"/>
              </a:rPr>
              <a:t> + </a:t>
            </a:r>
            <a:r>
              <a:rPr lang="en-US" sz="5300" dirty="0" err="1" smtClean="0">
                <a:latin typeface="Courier" charset="0"/>
                <a:ea typeface="Courier" charset="0"/>
                <a:cs typeface="Courier" charset="0"/>
              </a:rPr>
              <a:t>ElogV</a:t>
            </a:r>
            <a:r>
              <a:rPr lang="en-US" sz="3600" dirty="0" smtClean="0">
                <a:latin typeface="Courier" charset="0"/>
                <a:ea typeface="Courier" charset="0"/>
                <a:cs typeface="Courier" charset="0"/>
              </a:rPr>
              <a:t/>
            </a:r>
            <a:br>
              <a:rPr lang="en-US" sz="3600" dirty="0" smtClean="0">
                <a:latin typeface="Courier" charset="0"/>
                <a:ea typeface="Courier" charset="0"/>
                <a:cs typeface="Courier" charset="0"/>
              </a:rPr>
            </a:br>
            <a:r>
              <a:rPr lang="en-US" sz="3600" dirty="0">
                <a:latin typeface="Courier" charset="0"/>
                <a:ea typeface="Courier" charset="0"/>
                <a:cs typeface="Courier" charset="0"/>
              </a:rPr>
              <a:t/>
            </a:r>
            <a:br>
              <a:rPr lang="en-US" sz="3600" dirty="0">
                <a:latin typeface="Courier" charset="0"/>
                <a:ea typeface="Courier" charset="0"/>
                <a:cs typeface="Courier" charset="0"/>
              </a:rPr>
            </a:br>
            <a:r>
              <a:rPr lang="en-US" sz="3600" dirty="0" smtClean="0">
                <a:latin typeface="Courier" charset="0"/>
                <a:ea typeface="Courier" charset="0"/>
                <a:cs typeface="Courier" charset="0"/>
              </a:rPr>
              <a:t/>
            </a:r>
            <a:br>
              <a:rPr lang="en-US" sz="3600" dirty="0" smtClean="0">
                <a:latin typeface="Courier" charset="0"/>
                <a:ea typeface="Courier" charset="0"/>
                <a:cs typeface="Courier" charset="0"/>
              </a:rPr>
            </a:br>
            <a:r>
              <a:rPr lang="en-US" sz="3600" dirty="0">
                <a:latin typeface="Courier" charset="0"/>
                <a:ea typeface="Courier" charset="0"/>
                <a:cs typeface="Courier" charset="0"/>
              </a:rPr>
              <a:t/>
            </a:r>
            <a:br>
              <a:rPr lang="en-US" sz="3600" dirty="0">
                <a:latin typeface="Courier" charset="0"/>
                <a:ea typeface="Courier" charset="0"/>
                <a:cs typeface="Courier" charset="0"/>
              </a:rPr>
            </a:br>
            <a:r>
              <a:rPr lang="en-US" sz="3600" dirty="0" smtClean="0">
                <a:latin typeface="Courier" charset="0"/>
                <a:ea typeface="Courier" charset="0"/>
                <a:cs typeface="Courier" charset="0"/>
              </a:rPr>
              <a:t/>
            </a:r>
            <a:br>
              <a:rPr lang="en-US" sz="3600" dirty="0" smtClean="0">
                <a:latin typeface="Courier" charset="0"/>
                <a:ea typeface="Courier" charset="0"/>
                <a:cs typeface="Courier" charset="0"/>
              </a:rPr>
            </a:br>
            <a:r>
              <a:rPr lang="en-US" sz="3600" dirty="0">
                <a:latin typeface="Courier" charset="0"/>
                <a:ea typeface="Courier" charset="0"/>
                <a:cs typeface="Courier" charset="0"/>
              </a:rPr>
              <a:t/>
            </a:r>
            <a:br>
              <a:rPr lang="en-US" sz="3600" dirty="0">
                <a:latin typeface="Courier" charset="0"/>
                <a:ea typeface="Courier" charset="0"/>
                <a:cs typeface="Courier" charset="0"/>
              </a:rPr>
            </a:br>
            <a:endParaRPr lang="en-US" sz="3600" dirty="0">
              <a:latin typeface="Courier" charset="0"/>
              <a:ea typeface="Courier" charset="0"/>
              <a:cs typeface="Courier" charset="0"/>
            </a:endParaRPr>
          </a:p>
        </p:txBody>
      </p:sp>
    </p:spTree>
    <p:extLst>
      <p:ext uri="{BB962C8B-B14F-4D97-AF65-F5344CB8AC3E}">
        <p14:creationId xmlns:p14="http://schemas.microsoft.com/office/powerpoint/2010/main" val="16482860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5650" y="2694212"/>
            <a:ext cx="8966279" cy="1024203"/>
          </a:xfrm>
        </p:spPr>
        <p:txBody>
          <a:bodyPr>
            <a:normAutofit/>
          </a:bodyPr>
          <a:lstStyle/>
          <a:p>
            <a:r>
              <a:rPr lang="en-US" dirty="0" smtClean="0">
                <a:latin typeface="Courier" charset="0"/>
                <a:ea typeface="Courier" charset="0"/>
                <a:cs typeface="Courier" charset="0"/>
              </a:rPr>
              <a:t>Modified Dijkstra’s</a:t>
            </a:r>
            <a:endParaRPr lang="en-US" dirty="0">
              <a:latin typeface="Courier" charset="0"/>
              <a:ea typeface="Courier" charset="0"/>
              <a:cs typeface="Courier" charset="0"/>
            </a:endParaRPr>
          </a:p>
        </p:txBody>
      </p:sp>
    </p:spTree>
    <p:extLst>
      <p:ext uri="{BB962C8B-B14F-4D97-AF65-F5344CB8AC3E}">
        <p14:creationId xmlns:p14="http://schemas.microsoft.com/office/powerpoint/2010/main" val="2040918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368300"/>
            <a:ext cx="9740900" cy="6121400"/>
          </a:xfrm>
          <a:prstGeom prst="rect">
            <a:avLst/>
          </a:prstGeom>
        </p:spPr>
      </p:pic>
    </p:spTree>
    <p:extLst>
      <p:ext uri="{BB962C8B-B14F-4D97-AF65-F5344CB8AC3E}">
        <p14:creationId xmlns:p14="http://schemas.microsoft.com/office/powerpoint/2010/main" val="9961695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6074" y="1183361"/>
            <a:ext cx="6130012" cy="4099210"/>
          </a:xfrm>
          <a:prstGeom prst="rect">
            <a:avLst/>
          </a:prstGeom>
        </p:spPr>
      </p:pic>
    </p:spTree>
    <p:extLst>
      <p:ext uri="{BB962C8B-B14F-4D97-AF65-F5344CB8AC3E}">
        <p14:creationId xmlns:p14="http://schemas.microsoft.com/office/powerpoint/2010/main" val="2995659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04051" y="2351315"/>
            <a:ext cx="5777948" cy="1658209"/>
          </a:xfrm>
        </p:spPr>
        <p:txBody>
          <a:bodyPr>
            <a:normAutofit fontScale="90000"/>
          </a:bodyPr>
          <a:lstStyle/>
          <a:p>
            <a:r>
              <a:rPr lang="en-US" smtClean="0">
                <a:latin typeface="Courier" charset="0"/>
                <a:ea typeface="Courier" charset="0"/>
                <a:cs typeface="Courier" charset="0"/>
              </a:rPr>
              <a:t>on to the tutorial</a:t>
            </a:r>
            <a:endParaRPr lang="en-US" dirty="0">
              <a:latin typeface="Courier" charset="0"/>
              <a:ea typeface="Courier" charset="0"/>
              <a:cs typeface="Courier" charset="0"/>
            </a:endParaRPr>
          </a:p>
        </p:txBody>
      </p:sp>
    </p:spTree>
    <p:extLst>
      <p:ext uri="{BB962C8B-B14F-4D97-AF65-F5344CB8AC3E}">
        <p14:creationId xmlns:p14="http://schemas.microsoft.com/office/powerpoint/2010/main" val="14526716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5490" y="179613"/>
            <a:ext cx="8705110" cy="6547757"/>
          </a:xfrm>
          <a:prstGeom prst="rect">
            <a:avLst/>
          </a:prstGeom>
        </p:spPr>
      </p:pic>
    </p:spTree>
    <p:extLst>
      <p:ext uri="{BB962C8B-B14F-4D97-AF65-F5344CB8AC3E}">
        <p14:creationId xmlns:p14="http://schemas.microsoft.com/office/powerpoint/2010/main" val="3105698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25288" y="2438399"/>
            <a:ext cx="11635409" cy="1709531"/>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mr-IN" dirty="0" err="1">
                <a:latin typeface="Courier" charset="0"/>
                <a:ea typeface="Courier" charset="0"/>
                <a:cs typeface="Courier" charset="0"/>
              </a:rPr>
              <a:t>store</a:t>
            </a:r>
            <a:r>
              <a:rPr lang="mr-IN" dirty="0">
                <a:latin typeface="Courier" charset="0"/>
                <a:ea typeface="Courier" charset="0"/>
                <a:cs typeface="Courier" charset="0"/>
              </a:rPr>
              <a:t> </a:t>
            </a:r>
            <a:r>
              <a:rPr lang="mr-IN" dirty="0" err="1">
                <a:latin typeface="Courier" charset="0"/>
                <a:ea typeface="Courier" charset="0"/>
                <a:cs typeface="Courier" charset="0"/>
              </a:rPr>
              <a:t>triplets</a:t>
            </a:r>
            <a:r>
              <a:rPr lang="mr-IN" dirty="0">
                <a:latin typeface="Courier" charset="0"/>
                <a:ea typeface="Courier" charset="0"/>
                <a:cs typeface="Courier" charset="0"/>
              </a:rPr>
              <a:t> </a:t>
            </a:r>
            <a:r>
              <a:rPr lang="mr-IN" dirty="0" smtClean="0">
                <a:latin typeface="Courier" charset="0"/>
                <a:ea typeface="Courier" charset="0"/>
                <a:cs typeface="Courier" charset="0"/>
              </a:rPr>
              <a:t>(</a:t>
            </a:r>
            <a:r>
              <a:rPr lang="en-US" dirty="0" smtClean="0">
                <a:latin typeface="Courier" charset="0"/>
                <a:ea typeface="Courier" charset="0"/>
                <a:cs typeface="Courier" charset="0"/>
              </a:rPr>
              <a:t>d</a:t>
            </a:r>
            <a:r>
              <a:rPr lang="mr-IN" dirty="0" smtClean="0">
                <a:latin typeface="Courier" charset="0"/>
                <a:ea typeface="Courier" charset="0"/>
                <a:cs typeface="Courier" charset="0"/>
              </a:rPr>
              <a:t>[</a:t>
            </a:r>
            <a:r>
              <a:rPr lang="en-US" dirty="0" smtClean="0">
                <a:latin typeface="Courier" charset="0"/>
                <a:ea typeface="Courier" charset="0"/>
                <a:cs typeface="Courier" charset="0"/>
              </a:rPr>
              <a:t>v</a:t>
            </a:r>
            <a:r>
              <a:rPr lang="mr-IN" dirty="0" smtClean="0">
                <a:latin typeface="Courier" charset="0"/>
                <a:ea typeface="Courier" charset="0"/>
                <a:cs typeface="Courier" charset="0"/>
              </a:rPr>
              <a:t>], </a:t>
            </a:r>
            <a:r>
              <a:rPr lang="en-US" dirty="0" smtClean="0">
                <a:latin typeface="Courier" charset="0"/>
                <a:ea typeface="Courier" charset="0"/>
                <a:cs typeface="Courier" charset="0"/>
              </a:rPr>
              <a:t>h</a:t>
            </a:r>
            <a:r>
              <a:rPr lang="mr-IN" dirty="0" smtClean="0">
                <a:latin typeface="Courier" charset="0"/>
                <a:ea typeface="Courier" charset="0"/>
                <a:cs typeface="Courier" charset="0"/>
              </a:rPr>
              <a:t>[</a:t>
            </a:r>
            <a:r>
              <a:rPr lang="en-US" dirty="0" smtClean="0">
                <a:latin typeface="Courier" charset="0"/>
                <a:ea typeface="Courier" charset="0"/>
                <a:cs typeface="Courier" charset="0"/>
              </a:rPr>
              <a:t>v</a:t>
            </a:r>
            <a:r>
              <a:rPr lang="mr-IN" dirty="0" smtClean="0">
                <a:latin typeface="Courier" charset="0"/>
                <a:ea typeface="Courier" charset="0"/>
                <a:cs typeface="Courier" charset="0"/>
              </a:rPr>
              <a:t>], </a:t>
            </a:r>
            <a:r>
              <a:rPr lang="en-US" dirty="0" smtClean="0">
                <a:latin typeface="Courier" charset="0"/>
                <a:ea typeface="Courier" charset="0"/>
                <a:cs typeface="Courier" charset="0"/>
              </a:rPr>
              <a:t>v</a:t>
            </a:r>
            <a:r>
              <a:rPr lang="mr-IN" dirty="0" smtClean="0">
                <a:latin typeface="Courier" charset="0"/>
                <a:ea typeface="Courier" charset="0"/>
                <a:cs typeface="Courier" charset="0"/>
              </a:rPr>
              <a:t>)</a:t>
            </a:r>
            <a:endParaRPr lang="en-US" dirty="0">
              <a:latin typeface="Courier" charset="0"/>
              <a:ea typeface="Courier" charset="0"/>
              <a:cs typeface="Courier" charset="0"/>
            </a:endParaRPr>
          </a:p>
        </p:txBody>
      </p:sp>
    </p:spTree>
    <p:extLst>
      <p:ext uri="{BB962C8B-B14F-4D97-AF65-F5344CB8AC3E}">
        <p14:creationId xmlns:p14="http://schemas.microsoft.com/office/powerpoint/2010/main" val="11634575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21906" b="35906"/>
          <a:stretch/>
        </p:blipFill>
        <p:spPr>
          <a:xfrm>
            <a:off x="20" y="10"/>
            <a:ext cx="12191980" cy="6857990"/>
          </a:xfrm>
          <a:prstGeom prst="rect">
            <a:avLst/>
          </a:prstGeom>
        </p:spPr>
      </p:pic>
    </p:spTree>
    <p:extLst>
      <p:ext uri="{BB962C8B-B14F-4D97-AF65-F5344CB8AC3E}">
        <p14:creationId xmlns:p14="http://schemas.microsoft.com/office/powerpoint/2010/main" val="24755457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471" y="1224644"/>
            <a:ext cx="10927881" cy="843696"/>
          </a:xfrm>
          <a:prstGeom prst="rect">
            <a:avLst/>
          </a:prstGeom>
        </p:spPr>
      </p:pic>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3855231" y="2346205"/>
            <a:ext cx="4556360" cy="3796967"/>
          </a:xfrm>
          <a:prstGeom prst="rect">
            <a:avLst/>
          </a:prstGeom>
        </p:spPr>
      </p:pic>
    </p:spTree>
    <p:extLst>
      <p:ext uri="{BB962C8B-B14F-4D97-AF65-F5344CB8AC3E}">
        <p14:creationId xmlns:p14="http://schemas.microsoft.com/office/powerpoint/2010/main" val="136296305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6200" y="381000"/>
            <a:ext cx="9486900" cy="6096000"/>
          </a:xfrm>
          <a:prstGeom prst="rect">
            <a:avLst/>
          </a:prstGeom>
        </p:spPr>
      </p:pic>
    </p:spTree>
    <p:extLst>
      <p:ext uri="{BB962C8B-B14F-4D97-AF65-F5344CB8AC3E}">
        <p14:creationId xmlns:p14="http://schemas.microsoft.com/office/powerpoint/2010/main" val="1120028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5600" y="406400"/>
            <a:ext cx="8928100" cy="6032500"/>
          </a:xfrm>
          <a:prstGeom prst="rect">
            <a:avLst/>
          </a:prstGeom>
        </p:spPr>
      </p:pic>
    </p:spTree>
    <p:extLst>
      <p:ext uri="{BB962C8B-B14F-4D97-AF65-F5344CB8AC3E}">
        <p14:creationId xmlns:p14="http://schemas.microsoft.com/office/powerpoint/2010/main" val="12521889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714" y="2432412"/>
            <a:ext cx="11350171" cy="1790209"/>
          </a:xfrm>
          <a:prstGeom prst="rect">
            <a:avLst/>
          </a:prstGeom>
        </p:spPr>
      </p:pic>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277629" y="271107"/>
            <a:ext cx="2304661" cy="1920551"/>
          </a:xfrm>
          <a:prstGeom prst="rect">
            <a:avLst/>
          </a:prstGeom>
        </p:spPr>
      </p:pic>
      <p:pic>
        <p:nvPicPr>
          <p:cNvPr id="7" name="Picture 6"/>
          <p:cNvPicPr>
            <a:picLocks noChangeAspect="1"/>
          </p:cNvPicPr>
          <p:nvPr/>
        </p:nvPicPr>
        <p:blipFill>
          <a:blip r:embed="rId3">
            <a:extLst>
              <a:ext uri="{BEBA8EAE-BF5A-486C-A8C5-ECC9F3942E4B}">
                <a14:imgProps xmlns:a14="http://schemas.microsoft.com/office/drawing/2010/main">
                  <a14:imgLayer r:embed="rId5">
                    <a14:imgEffect>
                      <a14:brightnessContrast bright="20000" contrast="-40000"/>
                    </a14:imgEffect>
                  </a14:imgLayer>
                </a14:imgProps>
              </a:ext>
            </a:extLst>
          </a:blip>
          <a:stretch>
            <a:fillRect/>
          </a:stretch>
        </p:blipFill>
        <p:spPr>
          <a:xfrm>
            <a:off x="2879315" y="391484"/>
            <a:ext cx="2304661" cy="1920551"/>
          </a:xfrm>
          <a:prstGeom prst="rect">
            <a:avLst/>
          </a:prstGeom>
        </p:spPr>
      </p:pic>
      <p:pic>
        <p:nvPicPr>
          <p:cNvPr id="8" name="Picture 7"/>
          <p:cNvPicPr>
            <a:picLocks noChangeAspect="1"/>
          </p:cNvPicPr>
          <p:nvPr/>
        </p:nvPicPr>
        <p:blipFill>
          <a:blip r:embed="rId3">
            <a:extLst>
              <a:ext uri="{BEBA8EAE-BF5A-486C-A8C5-ECC9F3942E4B}">
                <a14:imgProps xmlns:a14="http://schemas.microsoft.com/office/drawing/2010/main">
                  <a14:imgLayer r:embed="rId6">
                    <a14:imgEffect>
                      <a14:brightnessContrast bright="20000" contrast="-40000"/>
                    </a14:imgEffect>
                  </a14:imgLayer>
                </a14:imgProps>
              </a:ext>
            </a:extLst>
          </a:blip>
          <a:stretch>
            <a:fillRect/>
          </a:stretch>
        </p:blipFill>
        <p:spPr>
          <a:xfrm>
            <a:off x="574654" y="4652607"/>
            <a:ext cx="2304661" cy="1920551"/>
          </a:xfrm>
          <a:prstGeom prst="rect">
            <a:avLst/>
          </a:prstGeom>
        </p:spPr>
      </p:pic>
      <p:pic>
        <p:nvPicPr>
          <p:cNvPr id="9" name="Picture 8"/>
          <p:cNvPicPr>
            <a:picLocks noChangeAspect="1"/>
          </p:cNvPicPr>
          <p:nvPr/>
        </p:nvPicPr>
        <p:blipFill>
          <a:blip r:embed="rId3">
            <a:extLst>
              <a:ext uri="{BEBA8EAE-BF5A-486C-A8C5-ECC9F3942E4B}">
                <a14:imgProps xmlns:a14="http://schemas.microsoft.com/office/drawing/2010/main">
                  <a14:imgLayer r:embed="rId7">
                    <a14:imgEffect>
                      <a14:brightnessContrast bright="20000" contrast="-40000"/>
                    </a14:imgEffect>
                  </a14:imgLayer>
                </a14:imgProps>
              </a:ext>
            </a:extLst>
          </a:blip>
          <a:stretch>
            <a:fillRect/>
          </a:stretch>
        </p:blipFill>
        <p:spPr>
          <a:xfrm>
            <a:off x="3482271" y="4246596"/>
            <a:ext cx="2304661" cy="1920551"/>
          </a:xfrm>
          <a:prstGeom prst="rect">
            <a:avLst/>
          </a:prstGeom>
        </p:spPr>
      </p:pic>
      <p:pic>
        <p:nvPicPr>
          <p:cNvPr id="10" name="Picture 9"/>
          <p:cNvPicPr>
            <a:picLocks noChangeAspect="1"/>
          </p:cNvPicPr>
          <p:nvPr/>
        </p:nvPicPr>
        <p:blipFill>
          <a:blip r:embed="rId3">
            <a:extLst>
              <a:ext uri="{BEBA8EAE-BF5A-486C-A8C5-ECC9F3942E4B}">
                <a14:imgProps xmlns:a14="http://schemas.microsoft.com/office/drawing/2010/main">
                  <a14:imgLayer r:embed="rId8">
                    <a14:imgEffect>
                      <a14:brightnessContrast bright="20000" contrast="-40000"/>
                    </a14:imgEffect>
                  </a14:imgLayer>
                </a14:imgProps>
              </a:ext>
            </a:extLst>
          </a:blip>
          <a:stretch>
            <a:fillRect/>
          </a:stretch>
        </p:blipFill>
        <p:spPr>
          <a:xfrm>
            <a:off x="5580427" y="4937449"/>
            <a:ext cx="2304661" cy="1920551"/>
          </a:xfrm>
          <a:prstGeom prst="rect">
            <a:avLst/>
          </a:prstGeom>
        </p:spPr>
      </p:pic>
      <p:pic>
        <p:nvPicPr>
          <p:cNvPr id="11" name="Picture 10"/>
          <p:cNvPicPr>
            <a:picLocks noChangeAspect="1"/>
          </p:cNvPicPr>
          <p:nvPr/>
        </p:nvPicPr>
        <p:blipFill>
          <a:blip r:embed="rId3">
            <a:extLst>
              <a:ext uri="{BEBA8EAE-BF5A-486C-A8C5-ECC9F3942E4B}">
                <a14:imgProps xmlns:a14="http://schemas.microsoft.com/office/drawing/2010/main">
                  <a14:imgLayer r:embed="rId9">
                    <a14:imgEffect>
                      <a14:brightnessContrast bright="20000" contrast="-40000"/>
                    </a14:imgEffect>
                  </a14:imgLayer>
                </a14:imgProps>
              </a:ext>
            </a:extLst>
          </a:blip>
          <a:stretch>
            <a:fillRect/>
          </a:stretch>
        </p:blipFill>
        <p:spPr>
          <a:xfrm>
            <a:off x="5883772" y="154447"/>
            <a:ext cx="2304661" cy="1920551"/>
          </a:xfrm>
          <a:prstGeom prst="rect">
            <a:avLst/>
          </a:prstGeom>
        </p:spPr>
      </p:pic>
      <p:pic>
        <p:nvPicPr>
          <p:cNvPr id="12" name="Picture 11"/>
          <p:cNvPicPr>
            <a:picLocks noChangeAspect="1"/>
          </p:cNvPicPr>
          <p:nvPr/>
        </p:nvPicPr>
        <p:blipFill>
          <a:blip r:embed="rId3">
            <a:extLst>
              <a:ext uri="{BEBA8EAE-BF5A-486C-A8C5-ECC9F3942E4B}">
                <a14:imgProps xmlns:a14="http://schemas.microsoft.com/office/drawing/2010/main">
                  <a14:imgLayer r:embed="rId10">
                    <a14:imgEffect>
                      <a14:brightnessContrast bright="20000" contrast="-40000"/>
                    </a14:imgEffect>
                  </a14:imgLayer>
                </a14:imgProps>
              </a:ext>
            </a:extLst>
          </a:blip>
          <a:stretch>
            <a:fillRect/>
          </a:stretch>
        </p:blipFill>
        <p:spPr>
          <a:xfrm>
            <a:off x="9028187" y="4342997"/>
            <a:ext cx="2304661" cy="1920551"/>
          </a:xfrm>
          <a:prstGeom prst="rect">
            <a:avLst/>
          </a:prstGeom>
        </p:spPr>
      </p:pic>
      <p:pic>
        <p:nvPicPr>
          <p:cNvPr id="13" name="Picture 12"/>
          <p:cNvPicPr>
            <a:picLocks noChangeAspect="1"/>
          </p:cNvPicPr>
          <p:nvPr/>
        </p:nvPicPr>
        <p:blipFill>
          <a:blip r:embed="rId3">
            <a:extLst>
              <a:ext uri="{BEBA8EAE-BF5A-486C-A8C5-ECC9F3942E4B}">
                <a14:imgProps xmlns:a14="http://schemas.microsoft.com/office/drawing/2010/main">
                  <a14:imgLayer r:embed="rId11">
                    <a14:imgEffect>
                      <a14:brightnessContrast bright="20000" contrast="-40000"/>
                    </a14:imgEffect>
                  </a14:imgLayer>
                </a14:imgProps>
              </a:ext>
            </a:extLst>
          </a:blip>
          <a:stretch>
            <a:fillRect/>
          </a:stretch>
        </p:blipFill>
        <p:spPr>
          <a:xfrm>
            <a:off x="5183976" y="1797167"/>
            <a:ext cx="1235683" cy="1029736"/>
          </a:xfrm>
          <a:prstGeom prst="rect">
            <a:avLst/>
          </a:prstGeom>
        </p:spPr>
      </p:pic>
      <p:pic>
        <p:nvPicPr>
          <p:cNvPr id="14" name="Picture 13"/>
          <p:cNvPicPr>
            <a:picLocks noChangeAspect="1"/>
          </p:cNvPicPr>
          <p:nvPr/>
        </p:nvPicPr>
        <p:blipFill>
          <a:blip r:embed="rId3">
            <a:extLst>
              <a:ext uri="{BEBA8EAE-BF5A-486C-A8C5-ECC9F3942E4B}">
                <a14:imgProps xmlns:a14="http://schemas.microsoft.com/office/drawing/2010/main">
                  <a14:imgLayer r:embed="rId12">
                    <a14:imgEffect>
                      <a14:brightnessContrast bright="20000" contrast="-40000"/>
                    </a14:imgEffect>
                  </a14:imgLayer>
                </a14:imgProps>
              </a:ext>
            </a:extLst>
          </a:blip>
          <a:stretch>
            <a:fillRect/>
          </a:stretch>
        </p:blipFill>
        <p:spPr>
          <a:xfrm>
            <a:off x="4759744" y="52603"/>
            <a:ext cx="1235683" cy="1029736"/>
          </a:xfrm>
          <a:prstGeom prst="rect">
            <a:avLst/>
          </a:prstGeom>
        </p:spPr>
      </p:pic>
      <p:pic>
        <p:nvPicPr>
          <p:cNvPr id="15" name="Picture 14"/>
          <p:cNvPicPr>
            <a:picLocks noChangeAspect="1"/>
          </p:cNvPicPr>
          <p:nvPr/>
        </p:nvPicPr>
        <p:blipFill>
          <a:blip r:embed="rId3">
            <a:extLst>
              <a:ext uri="{BEBA8EAE-BF5A-486C-A8C5-ECC9F3942E4B}">
                <a14:imgProps xmlns:a14="http://schemas.microsoft.com/office/drawing/2010/main">
                  <a14:imgLayer r:embed="rId13">
                    <a14:imgEffect>
                      <a14:brightnessContrast bright="20000" contrast="-40000"/>
                    </a14:imgEffect>
                  </a14:imgLayer>
                </a14:imgProps>
              </a:ext>
            </a:extLst>
          </a:blip>
          <a:stretch>
            <a:fillRect/>
          </a:stretch>
        </p:blipFill>
        <p:spPr>
          <a:xfrm>
            <a:off x="7885088" y="1560130"/>
            <a:ext cx="1235683" cy="1029736"/>
          </a:xfrm>
          <a:prstGeom prst="rect">
            <a:avLst/>
          </a:prstGeom>
        </p:spPr>
      </p:pic>
      <p:pic>
        <p:nvPicPr>
          <p:cNvPr id="16" name="Picture 15"/>
          <p:cNvPicPr>
            <a:picLocks noChangeAspect="1"/>
          </p:cNvPicPr>
          <p:nvPr/>
        </p:nvPicPr>
        <p:blipFill>
          <a:blip r:embed="rId3">
            <a:extLst>
              <a:ext uri="{BEBA8EAE-BF5A-486C-A8C5-ECC9F3942E4B}">
                <a14:imgProps xmlns:a14="http://schemas.microsoft.com/office/drawing/2010/main">
                  <a14:imgLayer r:embed="rId14">
                    <a14:imgEffect>
                      <a14:brightnessContrast bright="20000" contrast="-40000"/>
                    </a14:imgEffect>
                  </a14:imgLayer>
                </a14:imgProps>
              </a:ext>
            </a:extLst>
          </a:blip>
          <a:stretch>
            <a:fillRect/>
          </a:stretch>
        </p:blipFill>
        <p:spPr>
          <a:xfrm>
            <a:off x="2383083" y="4137739"/>
            <a:ext cx="1235683" cy="1029736"/>
          </a:xfrm>
          <a:prstGeom prst="rect">
            <a:avLst/>
          </a:prstGeom>
        </p:spPr>
      </p:pic>
      <p:pic>
        <p:nvPicPr>
          <p:cNvPr id="17" name="Picture 16"/>
          <p:cNvPicPr>
            <a:picLocks noChangeAspect="1"/>
          </p:cNvPicPr>
          <p:nvPr/>
        </p:nvPicPr>
        <p:blipFill>
          <a:blip r:embed="rId3">
            <a:extLst>
              <a:ext uri="{BEBA8EAE-BF5A-486C-A8C5-ECC9F3942E4B}">
                <a14:imgProps xmlns:a14="http://schemas.microsoft.com/office/drawing/2010/main">
                  <a14:imgLayer r:embed="rId15">
                    <a14:imgEffect>
                      <a14:brightnessContrast bright="20000" contrast="-40000"/>
                    </a14:imgEffect>
                  </a14:imgLayer>
                </a14:imgProps>
              </a:ext>
            </a:extLst>
          </a:blip>
          <a:stretch>
            <a:fillRect/>
          </a:stretch>
        </p:blipFill>
        <p:spPr>
          <a:xfrm>
            <a:off x="7734465" y="5303272"/>
            <a:ext cx="1235683" cy="1029736"/>
          </a:xfrm>
          <a:prstGeom prst="rect">
            <a:avLst/>
          </a:prstGeom>
        </p:spPr>
      </p:pic>
      <p:pic>
        <p:nvPicPr>
          <p:cNvPr id="18" name="Picture 17"/>
          <p:cNvPicPr>
            <a:picLocks noChangeAspect="1"/>
          </p:cNvPicPr>
          <p:nvPr/>
        </p:nvPicPr>
        <p:blipFill>
          <a:blip r:embed="rId3">
            <a:extLst>
              <a:ext uri="{BEBA8EAE-BF5A-486C-A8C5-ECC9F3942E4B}">
                <a14:imgProps xmlns:a14="http://schemas.microsoft.com/office/drawing/2010/main">
                  <a14:imgLayer r:embed="rId16">
                    <a14:imgEffect>
                      <a14:brightnessContrast bright="20000" contrast="-40000"/>
                    </a14:imgEffect>
                  </a14:imgLayer>
                </a14:imgProps>
              </a:ext>
            </a:extLst>
          </a:blip>
          <a:stretch>
            <a:fillRect/>
          </a:stretch>
        </p:blipFill>
        <p:spPr>
          <a:xfrm>
            <a:off x="7325285" y="4263412"/>
            <a:ext cx="1235683" cy="1029736"/>
          </a:xfrm>
          <a:prstGeom prst="rect">
            <a:avLst/>
          </a:prstGeom>
        </p:spPr>
      </p:pic>
      <p:pic>
        <p:nvPicPr>
          <p:cNvPr id="19" name="Picture 18"/>
          <p:cNvPicPr>
            <a:picLocks noChangeAspect="1"/>
          </p:cNvPicPr>
          <p:nvPr/>
        </p:nvPicPr>
        <p:blipFill>
          <a:blip r:embed="rId3">
            <a:extLst>
              <a:ext uri="{BEBA8EAE-BF5A-486C-A8C5-ECC9F3942E4B}">
                <a14:imgProps xmlns:a14="http://schemas.microsoft.com/office/drawing/2010/main">
                  <a14:imgLayer r:embed="rId13">
                    <a14:imgEffect>
                      <a14:brightnessContrast bright="20000" contrast="-40000"/>
                    </a14:imgEffect>
                  </a14:imgLayer>
                </a14:imgProps>
              </a:ext>
            </a:extLst>
          </a:blip>
          <a:stretch>
            <a:fillRect/>
          </a:stretch>
        </p:blipFill>
        <p:spPr>
          <a:xfrm>
            <a:off x="8557303" y="297533"/>
            <a:ext cx="941767" cy="784806"/>
          </a:xfrm>
          <a:prstGeom prst="rect">
            <a:avLst/>
          </a:prstGeom>
        </p:spPr>
      </p:pic>
      <p:pic>
        <p:nvPicPr>
          <p:cNvPr id="21" name="Picture 20"/>
          <p:cNvPicPr>
            <a:picLocks noChangeAspect="1"/>
          </p:cNvPicPr>
          <p:nvPr/>
        </p:nvPicPr>
        <p:blipFill>
          <a:blip r:embed="rId3">
            <a:extLst>
              <a:ext uri="{BEBA8EAE-BF5A-486C-A8C5-ECC9F3942E4B}">
                <a14:imgProps xmlns:a14="http://schemas.microsoft.com/office/drawing/2010/main">
                  <a14:imgLayer r:embed="rId6">
                    <a14:imgEffect>
                      <a14:brightnessContrast bright="20000" contrast="-40000"/>
                    </a14:imgEffect>
                  </a14:imgLayer>
                </a14:imgProps>
              </a:ext>
            </a:extLst>
          </a:blip>
          <a:stretch>
            <a:fillRect/>
          </a:stretch>
        </p:blipFill>
        <p:spPr>
          <a:xfrm>
            <a:off x="9159190" y="2016034"/>
            <a:ext cx="941767" cy="784806"/>
          </a:xfrm>
          <a:prstGeom prst="rect">
            <a:avLst/>
          </a:prstGeom>
        </p:spPr>
      </p:pic>
      <p:pic>
        <p:nvPicPr>
          <p:cNvPr id="22" name="Picture 21"/>
          <p:cNvPicPr>
            <a:picLocks noChangeAspect="1"/>
          </p:cNvPicPr>
          <p:nvPr/>
        </p:nvPicPr>
        <p:blipFill>
          <a:blip r:embed="rId3">
            <a:extLst>
              <a:ext uri="{BEBA8EAE-BF5A-486C-A8C5-ECC9F3942E4B}">
                <a14:imgProps xmlns:a14="http://schemas.microsoft.com/office/drawing/2010/main">
                  <a14:imgLayer r:embed="rId17">
                    <a14:imgEffect>
                      <a14:brightnessContrast bright="20000" contrast="-40000"/>
                    </a14:imgEffect>
                  </a14:imgLayer>
                </a14:imgProps>
              </a:ext>
            </a:extLst>
          </a:blip>
          <a:stretch>
            <a:fillRect/>
          </a:stretch>
        </p:blipFill>
        <p:spPr>
          <a:xfrm>
            <a:off x="2840896" y="2188595"/>
            <a:ext cx="941767" cy="784806"/>
          </a:xfrm>
          <a:prstGeom prst="rect">
            <a:avLst/>
          </a:prstGeom>
        </p:spPr>
      </p:pic>
      <p:pic>
        <p:nvPicPr>
          <p:cNvPr id="23" name="Picture 22"/>
          <p:cNvPicPr>
            <a:picLocks noChangeAspect="1"/>
          </p:cNvPicPr>
          <p:nvPr/>
        </p:nvPicPr>
        <p:blipFill>
          <a:blip r:embed="rId3">
            <a:extLst>
              <a:ext uri="{BEBA8EAE-BF5A-486C-A8C5-ECC9F3942E4B}">
                <a14:imgProps xmlns:a14="http://schemas.microsoft.com/office/drawing/2010/main">
                  <a14:imgLayer r:embed="rId13">
                    <a14:imgEffect>
                      <a14:brightnessContrast bright="20000" contrast="-40000"/>
                    </a14:imgEffect>
                  </a14:imgLayer>
                </a14:imgProps>
              </a:ext>
            </a:extLst>
          </a:blip>
          <a:stretch>
            <a:fillRect/>
          </a:stretch>
        </p:blipFill>
        <p:spPr>
          <a:xfrm>
            <a:off x="11190094" y="5818140"/>
            <a:ext cx="941767" cy="784806"/>
          </a:xfrm>
          <a:prstGeom prst="rect">
            <a:avLst/>
          </a:prstGeom>
        </p:spPr>
      </p:pic>
      <p:pic>
        <p:nvPicPr>
          <p:cNvPr id="24" name="Picture 23"/>
          <p:cNvPicPr>
            <a:picLocks noChangeAspect="1"/>
          </p:cNvPicPr>
          <p:nvPr/>
        </p:nvPicPr>
        <p:blipFill>
          <a:blip r:embed="rId3">
            <a:extLst>
              <a:ext uri="{BEBA8EAE-BF5A-486C-A8C5-ECC9F3942E4B}">
                <a14:imgProps xmlns:a14="http://schemas.microsoft.com/office/drawing/2010/main">
                  <a14:imgLayer r:embed="rId18">
                    <a14:imgEffect>
                      <a14:brightnessContrast bright="20000" contrast="-40000"/>
                    </a14:imgEffect>
                  </a14:imgLayer>
                </a14:imgProps>
              </a:ext>
            </a:extLst>
          </a:blip>
          <a:stretch>
            <a:fillRect/>
          </a:stretch>
        </p:blipFill>
        <p:spPr>
          <a:xfrm>
            <a:off x="2817220" y="5774744"/>
            <a:ext cx="941767" cy="784806"/>
          </a:xfrm>
          <a:prstGeom prst="rect">
            <a:avLst/>
          </a:prstGeom>
        </p:spPr>
      </p:pic>
      <p:pic>
        <p:nvPicPr>
          <p:cNvPr id="25" name="Picture 24"/>
          <p:cNvPicPr>
            <a:picLocks noChangeAspect="1"/>
          </p:cNvPicPr>
          <p:nvPr/>
        </p:nvPicPr>
        <p:blipFill>
          <a:blip r:embed="rId3">
            <a:extLst>
              <a:ext uri="{BEBA8EAE-BF5A-486C-A8C5-ECC9F3942E4B}">
                <a14:imgProps xmlns:a14="http://schemas.microsoft.com/office/drawing/2010/main">
                  <a14:imgLayer r:embed="rId13">
                    <a14:imgEffect>
                      <a14:brightnessContrast bright="20000" contrast="-40000"/>
                    </a14:imgEffect>
                  </a14:imgLayer>
                </a14:imgProps>
              </a:ext>
            </a:extLst>
          </a:blip>
          <a:stretch>
            <a:fillRect/>
          </a:stretch>
        </p:blipFill>
        <p:spPr>
          <a:xfrm>
            <a:off x="9827200" y="101315"/>
            <a:ext cx="2304661" cy="1920551"/>
          </a:xfrm>
          <a:prstGeom prst="rect">
            <a:avLst/>
          </a:prstGeom>
        </p:spPr>
      </p:pic>
      <p:pic>
        <p:nvPicPr>
          <p:cNvPr id="20" name="Picture 19"/>
          <p:cNvPicPr>
            <a:picLocks noChangeAspect="1"/>
          </p:cNvPicPr>
          <p:nvPr/>
        </p:nvPicPr>
        <p:blipFill>
          <a:blip r:embed="rId3">
            <a:extLst>
              <a:ext uri="{BEBA8EAE-BF5A-486C-A8C5-ECC9F3942E4B}">
                <a14:imgProps xmlns:a14="http://schemas.microsoft.com/office/drawing/2010/main">
                  <a14:imgLayer r:embed="rId13">
                    <a14:imgEffect>
                      <a14:brightnessContrast bright="20000" contrast="-40000"/>
                    </a14:imgEffect>
                  </a14:imgLayer>
                </a14:imgProps>
              </a:ext>
            </a:extLst>
          </a:blip>
          <a:stretch>
            <a:fillRect/>
          </a:stretch>
        </p:blipFill>
        <p:spPr>
          <a:xfrm>
            <a:off x="9270579" y="1121974"/>
            <a:ext cx="941767" cy="784806"/>
          </a:xfrm>
          <a:prstGeom prst="rect">
            <a:avLst/>
          </a:prstGeom>
        </p:spPr>
      </p:pic>
    </p:spTree>
    <p:extLst>
      <p:ext uri="{BB962C8B-B14F-4D97-AF65-F5344CB8AC3E}">
        <p14:creationId xmlns:p14="http://schemas.microsoft.com/office/powerpoint/2010/main" val="8833222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1602401"/>
            <a:ext cx="10905066" cy="3653196"/>
          </a:xfrm>
          <a:prstGeom prst="rect">
            <a:avLst/>
          </a:prstGeom>
        </p:spPr>
      </p:pic>
    </p:spTree>
    <p:extLst>
      <p:ext uri="{BB962C8B-B14F-4D97-AF65-F5344CB8AC3E}">
        <p14:creationId xmlns:p14="http://schemas.microsoft.com/office/powerpoint/2010/main" val="71481139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5857460" y="2358887"/>
            <a:ext cx="636105" cy="1548641"/>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mtClean="0">
                <a:latin typeface="Courier" charset="0"/>
                <a:ea typeface="Courier" charset="0"/>
                <a:cs typeface="Courier" charset="0"/>
              </a:rPr>
              <a:t>BYE</a:t>
            </a:r>
            <a:endParaRPr lang="en-US" dirty="0">
              <a:latin typeface="Courier" charset="0"/>
              <a:ea typeface="Courier" charset="0"/>
              <a:cs typeface="Courier" charset="0"/>
            </a:endParaRPr>
          </a:p>
        </p:txBody>
      </p:sp>
    </p:spTree>
    <p:extLst>
      <p:ext uri="{BB962C8B-B14F-4D97-AF65-F5344CB8AC3E}">
        <p14:creationId xmlns:p14="http://schemas.microsoft.com/office/powerpoint/2010/main" val="12807198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ctrTitle"/>
          </p:nvPr>
        </p:nvSpPr>
        <p:spPr>
          <a:xfrm>
            <a:off x="705706" y="-136668"/>
            <a:ext cx="10847541" cy="6851737"/>
          </a:xfrm>
        </p:spPr>
        <p:txBody>
          <a:bodyPr>
            <a:noAutofit/>
          </a:bodyPr>
          <a:lstStyle/>
          <a:p>
            <a:r>
              <a:rPr lang="en-US" sz="2600" dirty="0">
                <a:solidFill>
                  <a:srgbClr val="C00000"/>
                </a:solidFill>
                <a:latin typeface="Courier" charset="0"/>
                <a:ea typeface="Courier" charset="0"/>
                <a:cs typeface="Courier" charset="0"/>
              </a:rPr>
              <a:t>Object-oriented programming is an exceptionally bad idea which could only have originated in California</a:t>
            </a:r>
            <a:r>
              <a:rPr lang="en-US" sz="2600" dirty="0" smtClean="0">
                <a:solidFill>
                  <a:srgbClr val="C00000"/>
                </a:solidFill>
                <a:latin typeface="Courier" charset="0"/>
                <a:ea typeface="Courier" charset="0"/>
                <a:cs typeface="Courier" charset="0"/>
              </a:rPr>
              <a:t>.</a:t>
            </a:r>
            <a:r>
              <a:rPr lang="en-US" sz="2600" dirty="0" smtClean="0">
                <a:latin typeface="Courier" charset="0"/>
                <a:ea typeface="Courier" charset="0"/>
                <a:cs typeface="Courier" charset="0"/>
              </a:rPr>
              <a:t/>
            </a:r>
            <a:br>
              <a:rPr lang="en-US" sz="2600" dirty="0" smtClean="0">
                <a:latin typeface="Courier" charset="0"/>
                <a:ea typeface="Courier" charset="0"/>
                <a:cs typeface="Courier" charset="0"/>
              </a:rPr>
            </a:br>
            <a:r>
              <a:rPr lang="en-US" sz="2600" dirty="0">
                <a:latin typeface="Courier" charset="0"/>
                <a:ea typeface="Courier" charset="0"/>
                <a:cs typeface="Courier" charset="0"/>
              </a:rPr>
              <a:t/>
            </a:r>
            <a:br>
              <a:rPr lang="en-US" sz="2600" dirty="0">
                <a:latin typeface="Courier" charset="0"/>
                <a:ea typeface="Courier" charset="0"/>
                <a:cs typeface="Courier" charset="0"/>
              </a:rPr>
            </a:br>
            <a:r>
              <a:rPr lang="en-US" sz="2600" dirty="0">
                <a:solidFill>
                  <a:srgbClr val="00B050"/>
                </a:solidFill>
                <a:latin typeface="Courier" charset="0"/>
                <a:ea typeface="Courier" charset="0"/>
                <a:cs typeface="Courier" charset="0"/>
              </a:rPr>
              <a:t>Computer science is no more about computers than astronomy is about telescopes.</a:t>
            </a:r>
            <a:r>
              <a:rPr lang="en-US" sz="2600" dirty="0">
                <a:latin typeface="Courier" charset="0"/>
                <a:ea typeface="Courier" charset="0"/>
                <a:cs typeface="Courier" charset="0"/>
              </a:rPr>
              <a:t/>
            </a:r>
            <a:br>
              <a:rPr lang="en-US" sz="2600" dirty="0">
                <a:latin typeface="Courier" charset="0"/>
                <a:ea typeface="Courier" charset="0"/>
                <a:cs typeface="Courier" charset="0"/>
              </a:rPr>
            </a:br>
            <a:r>
              <a:rPr lang="en-US" sz="2600" dirty="0" smtClean="0">
                <a:latin typeface="Courier" charset="0"/>
                <a:ea typeface="Courier" charset="0"/>
                <a:cs typeface="Courier" charset="0"/>
              </a:rPr>
              <a:t/>
            </a:r>
            <a:br>
              <a:rPr lang="en-US" sz="2600" dirty="0" smtClean="0">
                <a:latin typeface="Courier" charset="0"/>
                <a:ea typeface="Courier" charset="0"/>
                <a:cs typeface="Courier" charset="0"/>
              </a:rPr>
            </a:br>
            <a:r>
              <a:rPr lang="en-US" sz="2600" dirty="0">
                <a:solidFill>
                  <a:srgbClr val="7030A0"/>
                </a:solidFill>
                <a:latin typeface="Courier" charset="0"/>
                <a:ea typeface="Courier" charset="0"/>
                <a:cs typeface="Courier" charset="0"/>
              </a:rPr>
              <a:t>There should be no such thing as boring mathematics.</a:t>
            </a:r>
            <a:r>
              <a:rPr lang="en-US" sz="2600" dirty="0">
                <a:latin typeface="Courier" charset="0"/>
                <a:ea typeface="Courier" charset="0"/>
                <a:cs typeface="Courier" charset="0"/>
              </a:rPr>
              <a:t> </a:t>
            </a:r>
            <a:br>
              <a:rPr lang="en-US" sz="2600" dirty="0">
                <a:latin typeface="Courier" charset="0"/>
                <a:ea typeface="Courier" charset="0"/>
                <a:cs typeface="Courier" charset="0"/>
              </a:rPr>
            </a:br>
            <a:r>
              <a:rPr lang="en-US" sz="2600" dirty="0" smtClean="0">
                <a:latin typeface="Courier" charset="0"/>
                <a:ea typeface="Courier" charset="0"/>
                <a:cs typeface="Courier" charset="0"/>
              </a:rPr>
              <a:t/>
            </a:r>
            <a:br>
              <a:rPr lang="en-US" sz="2600" dirty="0" smtClean="0">
                <a:latin typeface="Courier" charset="0"/>
                <a:ea typeface="Courier" charset="0"/>
                <a:cs typeface="Courier" charset="0"/>
              </a:rPr>
            </a:br>
            <a:r>
              <a:rPr lang="en-US" sz="2600" dirty="0">
                <a:solidFill>
                  <a:schemeClr val="accent5">
                    <a:lumMod val="75000"/>
                  </a:schemeClr>
                </a:solidFill>
                <a:latin typeface="Courier" charset="0"/>
                <a:ea typeface="Courier" charset="0"/>
                <a:cs typeface="Courier" charset="0"/>
              </a:rPr>
              <a:t>The competent programmer is fully aware of the limited size of his own skull. He therefore approaches his task with full humility, and avoids clever tricks like the plague.</a:t>
            </a:r>
            <a:r>
              <a:rPr lang="en-US" sz="2600" dirty="0">
                <a:latin typeface="Courier" charset="0"/>
                <a:ea typeface="Courier" charset="0"/>
                <a:cs typeface="Courier" charset="0"/>
              </a:rPr>
              <a:t> </a:t>
            </a:r>
            <a:br>
              <a:rPr lang="en-US" sz="2600" dirty="0">
                <a:latin typeface="Courier" charset="0"/>
                <a:ea typeface="Courier" charset="0"/>
                <a:cs typeface="Courier" charset="0"/>
              </a:rPr>
            </a:br>
            <a:r>
              <a:rPr lang="en-US" sz="2600" dirty="0" smtClean="0">
                <a:latin typeface="Courier" charset="0"/>
                <a:ea typeface="Courier" charset="0"/>
                <a:cs typeface="Courier" charset="0"/>
              </a:rPr>
              <a:t/>
            </a:r>
            <a:br>
              <a:rPr lang="en-US" sz="2600" dirty="0" smtClean="0">
                <a:latin typeface="Courier" charset="0"/>
                <a:ea typeface="Courier" charset="0"/>
                <a:cs typeface="Courier" charset="0"/>
              </a:rPr>
            </a:br>
            <a:r>
              <a:rPr lang="en-US" sz="2600" dirty="0">
                <a:solidFill>
                  <a:schemeClr val="accent2">
                    <a:lumMod val="75000"/>
                  </a:schemeClr>
                </a:solidFill>
                <a:latin typeface="Courier" charset="0"/>
                <a:ea typeface="Courier" charset="0"/>
                <a:cs typeface="Courier" charset="0"/>
              </a:rPr>
              <a:t>The use of COBOL cripples the mind; its teaching should, therefore, be regarded as a criminal offense</a:t>
            </a:r>
            <a:r>
              <a:rPr lang="en-US" sz="2600" dirty="0" smtClean="0">
                <a:solidFill>
                  <a:schemeClr val="accent2">
                    <a:lumMod val="75000"/>
                  </a:schemeClr>
                </a:solidFill>
                <a:latin typeface="Courier" charset="0"/>
                <a:ea typeface="Courier" charset="0"/>
                <a:cs typeface="Courier" charset="0"/>
              </a:rPr>
              <a:t>.</a:t>
            </a:r>
            <a:br>
              <a:rPr lang="en-US" sz="2600" dirty="0" smtClean="0">
                <a:solidFill>
                  <a:schemeClr val="accent2">
                    <a:lumMod val="75000"/>
                  </a:schemeClr>
                </a:solidFill>
                <a:latin typeface="Courier" charset="0"/>
                <a:ea typeface="Courier" charset="0"/>
                <a:cs typeface="Courier" charset="0"/>
              </a:rPr>
            </a:br>
            <a:r>
              <a:rPr lang="en-US" sz="2600" dirty="0">
                <a:latin typeface="Courier" charset="0"/>
                <a:ea typeface="Courier" charset="0"/>
                <a:cs typeface="Courier" charset="0"/>
              </a:rPr>
              <a:t/>
            </a:r>
            <a:br>
              <a:rPr lang="en-US" sz="2600" dirty="0">
                <a:latin typeface="Courier" charset="0"/>
                <a:ea typeface="Courier" charset="0"/>
                <a:cs typeface="Courier" charset="0"/>
              </a:rPr>
            </a:br>
            <a:r>
              <a:rPr lang="en-US" sz="2600" dirty="0" smtClean="0">
                <a:latin typeface="Courier" charset="0"/>
                <a:ea typeface="Courier" charset="0"/>
                <a:cs typeface="Courier" charset="0"/>
              </a:rPr>
              <a:t>- </a:t>
            </a:r>
            <a:r>
              <a:rPr lang="en-US" sz="2600" dirty="0" err="1" smtClean="0">
                <a:latin typeface="Courier" charset="0"/>
                <a:ea typeface="Courier" charset="0"/>
                <a:cs typeface="Courier" charset="0"/>
              </a:rPr>
              <a:t>Edsger</a:t>
            </a:r>
            <a:r>
              <a:rPr lang="en-US" sz="2600" dirty="0" smtClean="0">
                <a:latin typeface="Courier" charset="0"/>
                <a:ea typeface="Courier" charset="0"/>
                <a:cs typeface="Courier" charset="0"/>
              </a:rPr>
              <a:t> Dijkstra</a:t>
            </a:r>
            <a:r>
              <a:rPr lang="en-US" sz="2600" dirty="0">
                <a:latin typeface="Courier" charset="0"/>
                <a:ea typeface="Courier" charset="0"/>
                <a:cs typeface="Courier" charset="0"/>
              </a:rPr>
              <a:t/>
            </a:r>
            <a:br>
              <a:rPr lang="en-US" sz="2600" dirty="0">
                <a:latin typeface="Courier" charset="0"/>
                <a:ea typeface="Courier" charset="0"/>
                <a:cs typeface="Courier" charset="0"/>
              </a:rPr>
            </a:br>
            <a:endParaRPr lang="en-US" sz="2600" dirty="0">
              <a:latin typeface="Courier" charset="0"/>
              <a:ea typeface="Courier" charset="0"/>
              <a:cs typeface="Courier" charset="0"/>
            </a:endParaRPr>
          </a:p>
        </p:txBody>
      </p:sp>
    </p:spTree>
    <p:extLst>
      <p:ext uri="{BB962C8B-B14F-4D97-AF65-F5344CB8AC3E}">
        <p14:creationId xmlns:p14="http://schemas.microsoft.com/office/powerpoint/2010/main" val="14451410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547254" y="2743199"/>
            <a:ext cx="7261595" cy="81329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dirty="0" smtClean="0">
                <a:latin typeface="Courier" charset="0"/>
                <a:ea typeface="Courier" charset="0"/>
                <a:cs typeface="Courier" charset="0"/>
              </a:rPr>
              <a:t>SSSP Special Cases</a:t>
            </a:r>
            <a:endParaRPr lang="en-US" dirty="0">
              <a:latin typeface="Courier" charset="0"/>
              <a:ea typeface="Courier" charset="0"/>
              <a:cs typeface="Courier" charset="0"/>
            </a:endParaRPr>
          </a:p>
        </p:txBody>
      </p:sp>
    </p:spTree>
    <p:extLst>
      <p:ext uri="{BB962C8B-B14F-4D97-AF65-F5344CB8AC3E}">
        <p14:creationId xmlns:p14="http://schemas.microsoft.com/office/powerpoint/2010/main" val="7332613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97356" y="400833"/>
            <a:ext cx="4810540" cy="752420"/>
          </a:xfrm>
        </p:spPr>
        <p:txBody>
          <a:bodyPr>
            <a:normAutofit/>
          </a:bodyPr>
          <a:lstStyle/>
          <a:p>
            <a:r>
              <a:rPr lang="en-US" sz="4800" smtClean="0">
                <a:latin typeface="Courier" charset="0"/>
                <a:ea typeface="Courier" charset="0"/>
                <a:cs typeface="Courier" charset="0"/>
              </a:rPr>
              <a:t>CASE 1: Tree</a:t>
            </a:r>
            <a:endParaRPr lang="en-US" dirty="0">
              <a:latin typeface="Courier" charset="0"/>
              <a:ea typeface="Courier" charset="0"/>
              <a:cs typeface="Courier" charset="0"/>
            </a:endParaRPr>
          </a:p>
        </p:txBody>
      </p:sp>
      <p:sp>
        <p:nvSpPr>
          <p:cNvPr id="3" name="Title 1"/>
          <p:cNvSpPr txBox="1">
            <a:spLocks/>
          </p:cNvSpPr>
          <p:nvPr/>
        </p:nvSpPr>
        <p:spPr>
          <a:xfrm>
            <a:off x="1106442" y="2642992"/>
            <a:ext cx="9992367" cy="124007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smtClean="0">
                <a:latin typeface="Courier" charset="0"/>
                <a:ea typeface="Courier" charset="0"/>
                <a:cs typeface="Courier" charset="0"/>
              </a:rPr>
              <a:t>The graph has a unique path between any two nodes. Just BFS/DFS.</a:t>
            </a:r>
            <a:endParaRPr lang="en-US" sz="4400" dirty="0">
              <a:latin typeface="Courier" charset="0"/>
              <a:ea typeface="Courier" charset="0"/>
              <a:cs typeface="Courier" charset="0"/>
            </a:endParaRPr>
          </a:p>
        </p:txBody>
      </p:sp>
    </p:spTree>
    <p:extLst>
      <p:ext uri="{BB962C8B-B14F-4D97-AF65-F5344CB8AC3E}">
        <p14:creationId xmlns:p14="http://schemas.microsoft.com/office/powerpoint/2010/main" val="10795312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1145" y="400833"/>
            <a:ext cx="11135639" cy="752420"/>
          </a:xfrm>
        </p:spPr>
        <p:txBody>
          <a:bodyPr>
            <a:normAutofit/>
          </a:bodyPr>
          <a:lstStyle/>
          <a:p>
            <a:r>
              <a:rPr lang="en-US" sz="4800" dirty="0" smtClean="0">
                <a:latin typeface="Courier" charset="0"/>
                <a:ea typeface="Courier" charset="0"/>
                <a:cs typeface="Courier" charset="0"/>
              </a:rPr>
              <a:t>CASE 2: Unweighted Graph</a:t>
            </a:r>
            <a:endParaRPr lang="en-US" dirty="0">
              <a:latin typeface="Courier" charset="0"/>
              <a:ea typeface="Courier" charset="0"/>
              <a:cs typeface="Courier" charset="0"/>
            </a:endParaRPr>
          </a:p>
        </p:txBody>
      </p:sp>
      <p:sp>
        <p:nvSpPr>
          <p:cNvPr id="3" name="Title 1"/>
          <p:cNvSpPr txBox="1">
            <a:spLocks/>
          </p:cNvSpPr>
          <p:nvPr/>
        </p:nvSpPr>
        <p:spPr>
          <a:xfrm>
            <a:off x="1106442" y="2642992"/>
            <a:ext cx="9992367" cy="124007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smtClean="0">
                <a:latin typeface="Courier" charset="0"/>
                <a:ea typeface="Courier" charset="0"/>
                <a:cs typeface="Courier" charset="0"/>
              </a:rPr>
              <a:t>Number of hops is what we need to compute: BFS/DFS</a:t>
            </a:r>
            <a:endParaRPr lang="en-US" sz="4400" dirty="0">
              <a:latin typeface="Courier" charset="0"/>
              <a:ea typeface="Courier" charset="0"/>
              <a:cs typeface="Courier" charset="0"/>
            </a:endParaRPr>
          </a:p>
        </p:txBody>
      </p:sp>
    </p:spTree>
    <p:extLst>
      <p:ext uri="{BB962C8B-B14F-4D97-AF65-F5344CB8AC3E}">
        <p14:creationId xmlns:p14="http://schemas.microsoft.com/office/powerpoint/2010/main" val="11423790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97356" y="400833"/>
            <a:ext cx="4810540" cy="752420"/>
          </a:xfrm>
        </p:spPr>
        <p:txBody>
          <a:bodyPr>
            <a:normAutofit/>
          </a:bodyPr>
          <a:lstStyle/>
          <a:p>
            <a:r>
              <a:rPr lang="en-US" sz="4800" dirty="0" smtClean="0">
                <a:latin typeface="Courier" charset="0"/>
                <a:ea typeface="Courier" charset="0"/>
                <a:cs typeface="Courier" charset="0"/>
              </a:rPr>
              <a:t>CASE 3: DAG</a:t>
            </a:r>
            <a:endParaRPr lang="en-US" dirty="0">
              <a:latin typeface="Courier" charset="0"/>
              <a:ea typeface="Courier" charset="0"/>
              <a:cs typeface="Courier" charset="0"/>
            </a:endParaRPr>
          </a:p>
        </p:txBody>
      </p:sp>
      <p:sp>
        <p:nvSpPr>
          <p:cNvPr id="3" name="Title 1"/>
          <p:cNvSpPr txBox="1">
            <a:spLocks/>
          </p:cNvSpPr>
          <p:nvPr/>
        </p:nvSpPr>
        <p:spPr>
          <a:xfrm>
            <a:off x="1845852" y="2091848"/>
            <a:ext cx="8513547" cy="264299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smtClean="0">
                <a:latin typeface="Courier" charset="0"/>
                <a:ea typeface="Courier" charset="0"/>
                <a:cs typeface="Courier" charset="0"/>
              </a:rPr>
              <a:t>Use post-order DFS to get the topological ordering.</a:t>
            </a:r>
          </a:p>
          <a:p>
            <a:endParaRPr lang="en-US" sz="3600" dirty="0" smtClean="0">
              <a:latin typeface="Courier" charset="0"/>
              <a:ea typeface="Courier" charset="0"/>
              <a:cs typeface="Courier" charset="0"/>
            </a:endParaRPr>
          </a:p>
          <a:p>
            <a:r>
              <a:rPr lang="en-US" sz="3600" dirty="0" smtClean="0">
                <a:latin typeface="Courier" charset="0"/>
                <a:ea typeface="Courier" charset="0"/>
                <a:cs typeface="Courier" charset="0"/>
              </a:rPr>
              <a:t>Relax edges in this order (</a:t>
            </a:r>
            <a:r>
              <a:rPr lang="en-US" sz="3600" dirty="0" err="1">
                <a:latin typeface="Courier" charset="0"/>
                <a:ea typeface="Courier" charset="0"/>
                <a:cs typeface="Courier" charset="0"/>
              </a:rPr>
              <a:t>i</a:t>
            </a:r>
            <a:r>
              <a:rPr lang="en-US" sz="3600" dirty="0" err="1" smtClean="0">
                <a:latin typeface="Courier" charset="0"/>
                <a:ea typeface="Courier" charset="0"/>
                <a:cs typeface="Courier" charset="0"/>
              </a:rPr>
              <a:t>.e</a:t>
            </a:r>
            <a:r>
              <a:rPr lang="en-US" sz="3600" dirty="0" smtClean="0">
                <a:latin typeface="Courier" charset="0"/>
                <a:ea typeface="Courier" charset="0"/>
                <a:cs typeface="Courier" charset="0"/>
              </a:rPr>
              <a:t> one pass of Bellman Ford)</a:t>
            </a:r>
            <a:endParaRPr lang="en-US" sz="4400" dirty="0">
              <a:latin typeface="Courier" charset="0"/>
              <a:ea typeface="Courier" charset="0"/>
              <a:cs typeface="Courier" charset="0"/>
            </a:endParaRPr>
          </a:p>
        </p:txBody>
      </p:sp>
    </p:spTree>
    <p:extLst>
      <p:ext uri="{BB962C8B-B14F-4D97-AF65-F5344CB8AC3E}">
        <p14:creationId xmlns:p14="http://schemas.microsoft.com/office/powerpoint/2010/main" val="14600992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621867" y="286707"/>
            <a:ext cx="6266390" cy="1321960"/>
          </a:xfrm>
        </p:spPr>
        <p:txBody>
          <a:bodyPr>
            <a:normAutofit fontScale="90000"/>
          </a:bodyPr>
          <a:lstStyle/>
          <a:p>
            <a:r>
              <a:rPr lang="en-US" sz="4800" dirty="0" smtClean="0">
                <a:latin typeface="Courier" charset="0"/>
                <a:ea typeface="Courier" charset="0"/>
                <a:cs typeface="Courier" charset="0"/>
              </a:rPr>
              <a:t>CASE 4: No negative weights</a:t>
            </a:r>
            <a:endParaRPr lang="en-US" dirty="0">
              <a:latin typeface="Courier" charset="0"/>
              <a:ea typeface="Courier" charset="0"/>
              <a:cs typeface="Courier" charset="0"/>
            </a:endParaRPr>
          </a:p>
        </p:txBody>
      </p:sp>
      <p:sp>
        <p:nvSpPr>
          <p:cNvPr id="3" name="Title 1"/>
          <p:cNvSpPr txBox="1">
            <a:spLocks/>
          </p:cNvSpPr>
          <p:nvPr/>
        </p:nvSpPr>
        <p:spPr>
          <a:xfrm>
            <a:off x="6759236" y="3070730"/>
            <a:ext cx="3991651" cy="121502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smtClean="0">
                <a:latin typeface="Courier" charset="0"/>
                <a:ea typeface="Courier" charset="0"/>
                <a:cs typeface="Courier" charset="0"/>
              </a:rPr>
              <a:t>Dijkstra’s Algorithm</a:t>
            </a:r>
            <a:endParaRPr lang="en-US" sz="4400" dirty="0">
              <a:latin typeface="Courier" charset="0"/>
              <a:ea typeface="Courier" charset="0"/>
              <a:cs typeface="Courier" charset="0"/>
            </a:endParaRPr>
          </a:p>
        </p:txBody>
      </p:sp>
      <p:pic>
        <p:nvPicPr>
          <p:cNvPr id="5" name="Picture 4"/>
          <p:cNvPicPr>
            <a:picLocks noChangeAspect="1"/>
          </p:cNvPicPr>
          <p:nvPr/>
        </p:nvPicPr>
        <p:blipFill>
          <a:blip r:embed="rId2"/>
          <a:stretch>
            <a:fillRect/>
          </a:stretch>
        </p:blipFill>
        <p:spPr>
          <a:xfrm>
            <a:off x="0" y="0"/>
            <a:ext cx="5143500" cy="6858000"/>
          </a:xfrm>
          <a:prstGeom prst="rect">
            <a:avLst/>
          </a:prstGeom>
          <a:noFill/>
          <a:ln>
            <a:noFill/>
          </a:ln>
        </p:spPr>
      </p:pic>
    </p:spTree>
    <p:extLst>
      <p:ext uri="{BB962C8B-B14F-4D97-AF65-F5344CB8AC3E}">
        <p14:creationId xmlns:p14="http://schemas.microsoft.com/office/powerpoint/2010/main" val="5923092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0377" y="2008414"/>
            <a:ext cx="10508974" cy="2432957"/>
          </a:xfrm>
        </p:spPr>
        <p:txBody>
          <a:bodyPr>
            <a:normAutofit fontScale="90000"/>
          </a:bodyPr>
          <a:lstStyle/>
          <a:p>
            <a:r>
              <a:rPr lang="en-US" dirty="0" smtClean="0">
                <a:latin typeface="Courier" charset="0"/>
                <a:ea typeface="Courier" charset="0"/>
                <a:cs typeface="Courier" charset="0"/>
              </a:rPr>
              <a:t>Priority Queue</a:t>
            </a:r>
            <a:br>
              <a:rPr lang="en-US" dirty="0" smtClean="0">
                <a:latin typeface="Courier" charset="0"/>
                <a:ea typeface="Courier" charset="0"/>
                <a:cs typeface="Courier" charset="0"/>
              </a:rPr>
            </a:br>
            <a:r>
              <a:rPr lang="en-US" dirty="0" smtClean="0">
                <a:latin typeface="Courier" charset="0"/>
                <a:ea typeface="Courier" charset="0"/>
                <a:cs typeface="Courier" charset="0"/>
              </a:rPr>
              <a:t>Visited Set</a:t>
            </a:r>
            <a:br>
              <a:rPr lang="en-US" dirty="0" smtClean="0">
                <a:latin typeface="Courier" charset="0"/>
                <a:ea typeface="Courier" charset="0"/>
                <a:cs typeface="Courier" charset="0"/>
              </a:rPr>
            </a:br>
            <a:r>
              <a:rPr lang="en-US" dirty="0" err="1" smtClean="0">
                <a:latin typeface="Courier" charset="0"/>
                <a:ea typeface="Courier" charset="0"/>
                <a:cs typeface="Courier" charset="0"/>
              </a:rPr>
              <a:t>Dist</a:t>
            </a:r>
            <a:r>
              <a:rPr lang="en-US" dirty="0" smtClean="0">
                <a:latin typeface="Courier" charset="0"/>
                <a:ea typeface="Courier" charset="0"/>
                <a:cs typeface="Courier" charset="0"/>
              </a:rPr>
              <a:t>[]</a:t>
            </a:r>
            <a:endParaRPr lang="en-US" dirty="0">
              <a:latin typeface="Courier" charset="0"/>
              <a:ea typeface="Courier" charset="0"/>
              <a:cs typeface="Courier" charset="0"/>
            </a:endParaRPr>
          </a:p>
        </p:txBody>
      </p:sp>
    </p:spTree>
    <p:extLst>
      <p:ext uri="{BB962C8B-B14F-4D97-AF65-F5344CB8AC3E}">
        <p14:creationId xmlns:p14="http://schemas.microsoft.com/office/powerpoint/2010/main" val="128697993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3518</TotalTime>
  <Words>125</Words>
  <Application>Microsoft Macintosh PowerPoint</Application>
  <PresentationFormat>Widescreen</PresentationFormat>
  <Paragraphs>22</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Calibri</vt:lpstr>
      <vt:lpstr>Calibri Light</vt:lpstr>
      <vt:lpstr>Courier</vt:lpstr>
      <vt:lpstr>Arial</vt:lpstr>
      <vt:lpstr>Office Theme</vt:lpstr>
      <vt:lpstr>Dijkstra’s Algorithm</vt:lpstr>
      <vt:lpstr>PowerPoint Presentation</vt:lpstr>
      <vt:lpstr>Object-oriented programming is an exceptionally bad idea which could only have originated in California.  Computer science is no more about computers than astronomy is about telescopes.  There should be no such thing as boring mathematics.   The competent programmer is fully aware of the limited size of his own skull. He therefore approaches his task with full humility, and avoids clever tricks like the plague.   The use of COBOL cripples the mind; its teaching should, therefore, be regarded as a criminal offense.  - Edsger Dijkstra </vt:lpstr>
      <vt:lpstr>PowerPoint Presentation</vt:lpstr>
      <vt:lpstr>CASE 1: Tree</vt:lpstr>
      <vt:lpstr>CASE 2: Unweighted Graph</vt:lpstr>
      <vt:lpstr>CASE 3: DAG</vt:lpstr>
      <vt:lpstr>CASE 4: No negative weights</vt:lpstr>
      <vt:lpstr>Priority Queue Visited Set Dist[]</vt:lpstr>
      <vt:lpstr>function Dijkstra(Graph, source):      dist[source] := 0 // Distance from source to source is set to 0      for each vertex v in Graph: // Initializations          if v ≠ source             dist[v] := infinity          add v to Q // All nodes initially in Q       while Q is not empty: // The main loop          v := vertex in Q with min dist[v]         remove v from Q    for each neighbor u of v: // where neighbor u has not yet been                                     removed from Q.       alt := dist[v] + length(v, u)       if alt &lt; dist[u]:    // A shorter path to u has been found           dist[u] := alt   // Update distance of u       return dist[]  }</vt:lpstr>
      <vt:lpstr>PowerPoint Presentation</vt:lpstr>
      <vt:lpstr>Why does not work on negative edges?</vt:lpstr>
      <vt:lpstr>    VlogV + ElogV      </vt:lpstr>
      <vt:lpstr>Modified Dijkstra’s</vt:lpstr>
      <vt:lpstr>PowerPoint Presentation</vt:lpstr>
      <vt:lpstr>PowerPoint Presentation</vt:lpstr>
      <vt:lpstr>on to the tutorial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Trees</dc:title>
  <dc:creator>Suyash Shekhar</dc:creator>
  <cp:lastModifiedBy>Suyash Shekhar</cp:lastModifiedBy>
  <cp:revision>32</cp:revision>
  <dcterms:created xsi:type="dcterms:W3CDTF">2018-02-13T18:37:00Z</dcterms:created>
  <dcterms:modified xsi:type="dcterms:W3CDTF">2018-03-29T03:32:38Z</dcterms:modified>
</cp:coreProperties>
</file>

<file path=docProps/thumbnail.jpeg>
</file>